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1"/>
  </p:notesMasterIdLst>
  <p:sldIdLst>
    <p:sldId id="859" r:id="rId3"/>
    <p:sldId id="1070" r:id="rId4"/>
    <p:sldId id="1072" r:id="rId5"/>
    <p:sldId id="1073" r:id="rId6"/>
    <p:sldId id="1074" r:id="rId7"/>
    <p:sldId id="1107" r:id="rId8"/>
    <p:sldId id="1108" r:id="rId9"/>
    <p:sldId id="1076" r:id="rId10"/>
    <p:sldId id="1079" r:id="rId11"/>
    <p:sldId id="1080" r:id="rId12"/>
    <p:sldId id="1081" r:id="rId13"/>
    <p:sldId id="1109" r:id="rId14"/>
    <p:sldId id="1112" r:id="rId15"/>
    <p:sldId id="1085" r:id="rId16"/>
    <p:sldId id="1086" r:id="rId17"/>
    <p:sldId id="1087" r:id="rId18"/>
    <p:sldId id="1113" r:id="rId19"/>
    <p:sldId id="1114" r:id="rId20"/>
    <p:sldId id="1088" r:id="rId21"/>
    <p:sldId id="1115" r:id="rId22"/>
    <p:sldId id="1105" r:id="rId23"/>
    <p:sldId id="1106" r:id="rId24"/>
    <p:sldId id="1116" r:id="rId25"/>
    <p:sldId id="1117" r:id="rId26"/>
    <p:sldId id="1118" r:id="rId27"/>
    <p:sldId id="1119" r:id="rId28"/>
    <p:sldId id="1120" r:id="rId29"/>
    <p:sldId id="1138" r:id="rId30"/>
    <p:sldId id="1121" r:id="rId31"/>
    <p:sldId id="1122" r:id="rId32"/>
    <p:sldId id="1123" r:id="rId33"/>
    <p:sldId id="1139" r:id="rId34"/>
    <p:sldId id="1140" r:id="rId35"/>
    <p:sldId id="1124" r:id="rId36"/>
    <p:sldId id="1125" r:id="rId37"/>
    <p:sldId id="1126" r:id="rId38"/>
    <p:sldId id="1141" r:id="rId39"/>
    <p:sldId id="1127" r:id="rId40"/>
    <p:sldId id="1128" r:id="rId41"/>
    <p:sldId id="1129" r:id="rId42"/>
    <p:sldId id="1130" r:id="rId43"/>
    <p:sldId id="1131" r:id="rId44"/>
    <p:sldId id="1142" r:id="rId45"/>
    <p:sldId id="1132" r:id="rId46"/>
    <p:sldId id="1133" r:id="rId47"/>
    <p:sldId id="1134" r:id="rId48"/>
    <p:sldId id="1143" r:id="rId49"/>
    <p:sldId id="1144" r:id="rId50"/>
    <p:sldId id="1136" r:id="rId51"/>
    <p:sldId id="1137" r:id="rId52"/>
    <p:sldId id="1145" r:id="rId53"/>
    <p:sldId id="1146" r:id="rId54"/>
    <p:sldId id="1147" r:id="rId55"/>
    <p:sldId id="1148" r:id="rId56"/>
    <p:sldId id="1149" r:id="rId57"/>
    <p:sldId id="1150" r:id="rId58"/>
    <p:sldId id="1154" r:id="rId59"/>
    <p:sldId id="1155" r:id="rId6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45"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E3F2E7"/>
    <a:srgbClr val="FFFFFF"/>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2" d="100"/>
          <a:sy n="102" d="100"/>
        </p:scale>
        <p:origin x="258" y="114"/>
      </p:cViewPr>
      <p:guideLst>
        <p:guide orient="horz" pos="2145"/>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6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4" Type="http://schemas.openxmlformats.org/officeDocument/2006/relationships/tableStyles" Target="tableStyles.xml"/><Relationship Id="rId63" Type="http://schemas.openxmlformats.org/officeDocument/2006/relationships/viewProps" Target="viewProps.xml"/><Relationship Id="rId62" Type="http://schemas.openxmlformats.org/officeDocument/2006/relationships/presProps" Target="presProps.xml"/><Relationship Id="rId61" Type="http://schemas.openxmlformats.org/officeDocument/2006/relationships/notesMaster" Target="notesMasters/notesMaster1.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5.png"/><Relationship Id="rId1"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8.png"/><Relationship Id="rId1"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png"/><Relationship Id="rId2" Type="http://schemas.openxmlformats.org/officeDocument/2006/relationships/image" Target="../media/image14.png"/><Relationship Id="rId1"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1.png"/><Relationship Id="rId1" Type="http://schemas.openxmlformats.org/officeDocument/2006/relationships/image" Target="../media/image16.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4.png"/><Relationship Id="rId1" Type="http://schemas.openxmlformats.org/officeDocument/2006/relationships/image" Target="../media/image23.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6.png"/><Relationship Id="rId3"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image" Target="../media/image25.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7.png"/></Relationships>
</file>

<file path=ppt/slides/_rels/slide2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30.png"/><Relationship Id="rId3" Type="http://schemas.openxmlformats.org/officeDocument/2006/relationships/image" Target="../media/image29.png"/><Relationship Id="rId2" Type="http://schemas.openxmlformats.org/officeDocument/2006/relationships/image" Target="../media/image14.png"/><Relationship Id="rId1"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9.png"/><Relationship Id="rId1"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3.png"/><Relationship Id="rId1" Type="http://schemas.openxmlformats.org/officeDocument/2006/relationships/image" Target="../media/image32.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png"/><Relationship Id="rId2" Type="http://schemas.openxmlformats.org/officeDocument/2006/relationships/image" Target="../media/image34.png"/><Relationship Id="rId1"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4.png"/><Relationship Id="rId1" Type="http://schemas.openxmlformats.org/officeDocument/2006/relationships/image" Target="../media/image16.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5.pn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png"/><Relationship Id="rId2" Type="http://schemas.openxmlformats.org/officeDocument/2006/relationships/image" Target="../media/image36.png"/><Relationship Id="rId1" Type="http://schemas.openxmlformats.org/officeDocument/2006/relationships/image" Target="../media/image20.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6.png"/><Relationship Id="rId1" Type="http://schemas.openxmlformats.org/officeDocument/2006/relationships/image" Target="../media/image16.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8.png"/><Relationship Id="rId1" Type="http://schemas.openxmlformats.org/officeDocument/2006/relationships/image" Target="../media/image37.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4.png"/><Relationship Id="rId3" Type="http://schemas.openxmlformats.org/officeDocument/2006/relationships/image" Target="../media/image40.png"/><Relationship Id="rId2" Type="http://schemas.openxmlformats.org/officeDocument/2006/relationships/image" Target="../media/image25.png"/><Relationship Id="rId1" Type="http://schemas.openxmlformats.org/officeDocument/2006/relationships/image" Target="../media/image39.png"/></Relationships>
</file>

<file path=ppt/slides/_rels/slide3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0.png"/><Relationship Id="rId3" Type="http://schemas.openxmlformats.org/officeDocument/2006/relationships/image" Target="../media/image42.png"/><Relationship Id="rId2" Type="http://schemas.openxmlformats.org/officeDocument/2006/relationships/image" Target="../media/image16.png"/><Relationship Id="rId1" Type="http://schemas.openxmlformats.org/officeDocument/2006/relationships/image" Target="../media/image41.png"/></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0.png"/><Relationship Id="rId2" Type="http://schemas.openxmlformats.org/officeDocument/2006/relationships/image" Target="../media/image42.png"/><Relationship Id="rId1" Type="http://schemas.openxmlformats.org/officeDocument/2006/relationships/image" Target="../media/image43.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5.png"/><Relationship Id="rId1" Type="http://schemas.openxmlformats.org/officeDocument/2006/relationships/image" Target="../media/image44.png"/></Relationships>
</file>

<file path=ppt/slides/_rels/slide3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4.png"/><Relationship Id="rId3" Type="http://schemas.openxmlformats.org/officeDocument/2006/relationships/image" Target="../media/image47.png"/><Relationship Id="rId2" Type="http://schemas.openxmlformats.org/officeDocument/2006/relationships/image" Target="../media/image28.png"/><Relationship Id="rId1" Type="http://schemas.openxmlformats.org/officeDocument/2006/relationships/image" Target="../media/image46.png"/></Relationships>
</file>

<file path=ppt/slides/_rels/slide3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7.png"/><Relationship Id="rId2" Type="http://schemas.openxmlformats.org/officeDocument/2006/relationships/image" Target="../media/image16.png"/><Relationship Id="rId1" Type="http://schemas.openxmlformats.org/officeDocument/2006/relationships/image" Target="../media/image48.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7.png"/><Relationship Id="rId1" Type="http://schemas.openxmlformats.org/officeDocument/2006/relationships/image" Target="../media/image49.png"/></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0.png"/></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1.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image" Target="../media/image52.png"/></Relationships>
</file>

<file path=ppt/slides/_rels/slide4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4.png"/><Relationship Id="rId3" Type="http://schemas.openxmlformats.org/officeDocument/2006/relationships/image" Target="../media/image55.png"/><Relationship Id="rId2" Type="http://schemas.openxmlformats.org/officeDocument/2006/relationships/image" Target="../media/image16.png"/><Relationship Id="rId1" Type="http://schemas.openxmlformats.org/officeDocument/2006/relationships/image" Target="../media/image14.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4.png"/><Relationship Id="rId1" Type="http://schemas.openxmlformats.org/officeDocument/2006/relationships/image" Target="../media/image56.png"/></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7.png"/></Relationships>
</file>

<file path=ppt/slides/_rels/slide4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61.png"/><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image" Target="../media/image58.png"/></Relationships>
</file>

<file path=ppt/slides/_rels/slide4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image" Target="../media/image62.png"/></Relationships>
</file>

<file path=ppt/slides/_rels/slide4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image" Target="../media/image62.png"/></Relationships>
</file>

<file path=ppt/slides/_rels/slide4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image" Target="../media/image62.png"/></Relationships>
</file>

<file path=ppt/slides/_rels/slide4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72.png"/><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image" Target="../media/image69.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5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0.png"/><Relationship Id="rId2" Type="http://schemas.openxmlformats.org/officeDocument/2006/relationships/image" Target="../media/image16.png"/><Relationship Id="rId1" Type="http://schemas.openxmlformats.org/officeDocument/2006/relationships/image" Target="../media/image73.png"/></Relationships>
</file>

<file path=ppt/slides/_rels/slide5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77.png"/><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image" Target="../media/image74.png"/></Relationships>
</file>

<file path=ppt/slides/_rels/slide5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image" Target="../media/image78.png"/></Relationships>
</file>

<file path=ppt/slides/_rels/slide5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image" Target="../media/image81.png"/></Relationships>
</file>

<file path=ppt/slides/_rels/slide5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image" Target="../media/image84.png"/></Relationships>
</file>

<file path=ppt/slides/_rels/slide55.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91.png"/><Relationship Id="rId4" Type="http://schemas.openxmlformats.org/officeDocument/2006/relationships/image" Target="../media/image90.png"/><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image" Target="../media/image87.png"/></Relationships>
</file>

<file path=ppt/slides/_rels/slide5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9.png"/><Relationship Id="rId2" Type="http://schemas.openxmlformats.org/officeDocument/2006/relationships/image" Target="../media/image16.png"/><Relationship Id="rId1" Type="http://schemas.openxmlformats.org/officeDocument/2006/relationships/image" Target="../media/image92.png"/></Relationships>
</file>

<file path=ppt/slides/_rels/slide5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9.png"/><Relationship Id="rId2" Type="http://schemas.openxmlformats.org/officeDocument/2006/relationships/image" Target="../media/image42.png"/><Relationship Id="rId1" Type="http://schemas.openxmlformats.org/officeDocument/2006/relationships/image" Target="../media/image93.png"/></Relationships>
</file>

<file path=ppt/slides/_rels/slide5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9.png"/><Relationship Id="rId1" Type="http://schemas.openxmlformats.org/officeDocument/2006/relationships/image" Target="../media/image94.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166346"/>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第二章  电磁感应</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2560836"/>
            <a:ext cx="11523345" cy="2308324"/>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涡流、电磁阻尼和电磁</a:t>
            </a:r>
            <a:r>
              <a:rPr lang="zh-CN" altLang="en-US"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驱动</a:t>
            </a:r>
            <a:endParaRPr lang="en-US" altLang="zh-CN" sz="4800" b="0" dirty="0" smtClean="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a:p>
            <a:pPr algn="ctr" eaLnBrk="1" fontAlgn="auto" hangingPunct="1">
              <a:lnSpc>
                <a:spcPct val="150000"/>
              </a:lnSpc>
              <a:spcBef>
                <a:spcPts val="0"/>
              </a:spcBef>
              <a:spcAft>
                <a:spcPts val="0"/>
              </a:spcAft>
            </a:pP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互感和自感</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9949;FounderCES"/>
          <p:cNvPicPr/>
          <p:nvPr/>
        </p:nvPicPr>
        <p:blipFill>
          <a:blip r:embed="rId1"/>
          <a:stretch>
            <a:fillRect/>
          </a:stretch>
        </p:blipFill>
        <p:spPr>
          <a:xfrm>
            <a:off x="497192" y="987007"/>
            <a:ext cx="826824" cy="295189"/>
          </a:xfrm>
          <a:prstGeom prst="rect">
            <a:avLst/>
          </a:prstGeom>
        </p:spPr>
      </p:pic>
      <p:sp>
        <p:nvSpPr>
          <p:cNvPr id="2" name="内容占位符 1"/>
          <p:cNvSpPr>
            <a:spLocks noGrp="1"/>
          </p:cNvSpPr>
          <p:nvPr>
            <p:ph idx="1"/>
          </p:nvPr>
        </p:nvSpPr>
        <p:spPr>
          <a:xfrm>
            <a:off x="360854" y="764782"/>
            <a:ext cx="11485848" cy="1130246"/>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电磁炉</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的工作原理是利用变化的电流通过线圈产生变化的磁场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变化的磁场使铁质锅底部产生涡流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锅体温度升高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进而加热食物的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4" name="op39.jpg" descr="id:2147491748;FounderCES"/>
          <p:cNvPicPr/>
          <p:nvPr/>
        </p:nvPicPr>
        <p:blipFill>
          <a:blip r:embed="rId2"/>
          <a:stretch>
            <a:fillRect/>
          </a:stretch>
        </p:blipFill>
        <p:spPr>
          <a:xfrm>
            <a:off x="4375586" y="2276872"/>
            <a:ext cx="3456384" cy="1342626"/>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89963;FounderCES"/>
          <p:cNvPicPr/>
          <p:nvPr/>
        </p:nvPicPr>
        <p:blipFill>
          <a:blip r:embed="rId1"/>
          <a:stretch>
            <a:fillRect/>
          </a:stretch>
        </p:blipFill>
        <p:spPr>
          <a:xfrm>
            <a:off x="452918" y="917976"/>
            <a:ext cx="961768" cy="337793"/>
          </a:xfrm>
          <a:prstGeom prst="rect">
            <a:avLst/>
          </a:prstGeom>
        </p:spPr>
      </p:pic>
      <p:sp>
        <p:nvSpPr>
          <p:cNvPr id="2" name="内容占位符 1"/>
          <p:cNvSpPr>
            <a:spLocks noGrp="1"/>
          </p:cNvSpPr>
          <p:nvPr>
            <p:ph idx="1"/>
          </p:nvPr>
        </p:nvSpPr>
        <p:spPr>
          <a:xfrm>
            <a:off x="360854" y="746120"/>
            <a:ext cx="11485848" cy="3415030"/>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电磁阻尼</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和电磁驱动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电磁驱动的现象分析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当蹄形磁体转动时，穿过线圈的磁通量就发生变化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线圈处于如图所示的初始状态时，穿过线圈的磁通量为零，当蹄形磁体转动时，穿过线圈的磁通量就增加了，根据楞次定律可知，此时线圈中就有感应电流产生，以阻碍磁通量的增加，因而线圈会跟着蹄形磁体转动起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f272.jpg" descr="id:2147491776;FounderCES"/>
          <p:cNvPicPr/>
          <p:nvPr/>
        </p:nvPicPr>
        <p:blipFill>
          <a:blip r:embed="rId2"/>
          <a:stretch>
            <a:fillRect/>
          </a:stretch>
        </p:blipFill>
        <p:spPr>
          <a:xfrm>
            <a:off x="5165540" y="4100268"/>
            <a:ext cx="1876475" cy="2275956"/>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131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电磁阻尼和电磁驱动的联系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动力学的观点来看，线圈中产生的感应电流受到的安培力是使线圈转动起来的动力，对线圈而言是电磁驱动；而线圈对磁体的作用力对磁体的转动起阻碍作用，对磁体而言是电磁阻尼，因此电磁驱动和电磁阻尼是电磁感应原理中相互依存的两个方面，不可分割</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txBox="1"/>
          <p:nvPr/>
        </p:nvSpPr>
        <p:spPr bwMode="auto">
          <a:xfrm>
            <a:off x="360854" y="980728"/>
            <a:ext cx="11485848" cy="397031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电磁阻尼和电磁驱动的理解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电磁阻尼是感应电流所受的安培力对导体做负功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阻碍导体运动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而电磁驱动是感应电流所受的安培力对导体做正功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推动导体运动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在两种情况下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安培力均是阻碍导体与磁场之间的相对运动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在电磁驱动中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主动部分的速度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或角速度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大于被动部分的速度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或角速度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电磁阻尼和电磁驱动都是电磁感应现象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均可以利用楞次定律和左手定则分析导体的受力情况</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4" name="关键提醒.eps" descr="id:2147491783;FounderCES"/>
          <p:cNvPicPr/>
          <p:nvPr/>
        </p:nvPicPr>
        <p:blipFill>
          <a:blip r:embed="rId1"/>
          <a:stretch>
            <a:fillRect/>
          </a:stretch>
        </p:blipFill>
        <p:spPr>
          <a:xfrm>
            <a:off x="550590" y="1150097"/>
            <a:ext cx="1804577" cy="356189"/>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研究性学习小组的同学设计的电梯坠落应急安全装置如图所示，在电梯轿厢上安装上永久磁体，电梯的井壁上、下铺设线圈，下列说法正确的是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当电梯突然坠落时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该安全装置可使电梯停在空中</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当电梯突然坠落时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该安全装置可起到阻碍电梯下落的作用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当电梯坠落至图示位置时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闭合线圈</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中的电流方向相同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当电梯坠落至图示位置时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只有闭合线圈</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能阻碍电梯</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下落</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2.eps" descr="id:2147489984;FounderCES"/>
          <p:cNvPicPr/>
          <p:nvPr/>
        </p:nvPicPr>
        <p:blipFill>
          <a:blip r:embed="rId1"/>
          <a:stretch>
            <a:fillRect/>
          </a:stretch>
        </p:blipFill>
        <p:spPr>
          <a:xfrm>
            <a:off x="449985" y="927382"/>
            <a:ext cx="1032891" cy="333149"/>
          </a:xfrm>
          <a:prstGeom prst="rect">
            <a:avLst/>
          </a:prstGeom>
        </p:spPr>
      </p:pic>
      <p:pic>
        <p:nvPicPr>
          <p:cNvPr id="4" name="24答案.eps" descr="id:2147489956;FounderCES"/>
          <p:cNvPicPr/>
          <p:nvPr/>
        </p:nvPicPr>
        <p:blipFill>
          <a:blip r:embed="rId2"/>
          <a:stretch>
            <a:fillRect/>
          </a:stretch>
        </p:blipFill>
        <p:spPr>
          <a:xfrm>
            <a:off x="478530" y="4216358"/>
            <a:ext cx="826824" cy="295189"/>
          </a:xfrm>
          <a:prstGeom prst="rect">
            <a:avLst/>
          </a:prstGeom>
        </p:spPr>
      </p:pic>
      <p:sp>
        <p:nvSpPr>
          <p:cNvPr id="5" name="矩形 4"/>
          <p:cNvSpPr/>
          <p:nvPr/>
        </p:nvSpPr>
        <p:spPr>
          <a:xfrm>
            <a:off x="1534446" y="4114396"/>
            <a:ext cx="389850" cy="461665"/>
          </a:xfrm>
          <a:prstGeom prst="rect">
            <a:avLst/>
          </a:prstGeom>
        </p:spPr>
        <p:txBody>
          <a:bodyPr wrap="none">
            <a:spAutoFit/>
          </a:bodyPr>
          <a:lstStyle/>
          <a:p>
            <a:r>
              <a:rPr lang="en-US" altLang="zh-CN" sz="2400" dirty="0">
                <a:solidFill>
                  <a:srgbClr val="000000"/>
                </a:solidFill>
              </a:rPr>
              <a:t>B</a:t>
            </a:r>
            <a:endParaRPr lang="zh-CN" altLang="en-US" sz="2400" dirty="0"/>
          </a:p>
        </p:txBody>
      </p:sp>
      <p:pic>
        <p:nvPicPr>
          <p:cNvPr id="6" name="sf507.jpg" descr="id:2147491797;FounderCES"/>
          <p:cNvPicPr/>
          <p:nvPr/>
        </p:nvPicPr>
        <p:blipFill>
          <a:blip r:embed="rId3"/>
          <a:stretch>
            <a:fillRect/>
          </a:stretch>
        </p:blipFill>
        <p:spPr>
          <a:xfrm>
            <a:off x="9191550" y="2131883"/>
            <a:ext cx="2133069" cy="187318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电梯</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突然坠落时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感应电流产生磁场可以阻碍电梯的运动但无法使其停止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当电梯坠落至图示位置时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中磁场方向向上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此时穿过闭合线圈</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中的磁通量减少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由楞次定律可知线圈</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中感应电流方向为逆时针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俯视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穿过闭合线圈</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中的磁通量增加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由楞次定律可知线圈</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中感应电流的方向为顺时针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俯视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中的电流方向相反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当电梯坠落至图示位置时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中的磁通量减少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中的磁通量增多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根据楞次定律可知线圈</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都对电梯的运动有阻碍作用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4" name="24解析.eps" descr="id:2147489949;FounderCES"/>
          <p:cNvPicPr/>
          <p:nvPr/>
        </p:nvPicPr>
        <p:blipFill>
          <a:blip r:embed="rId1"/>
          <a:stretch>
            <a:fillRect/>
          </a:stretch>
        </p:blipFill>
        <p:spPr>
          <a:xfrm>
            <a:off x="497192" y="936713"/>
            <a:ext cx="826824" cy="295189"/>
          </a:xfrm>
          <a:prstGeom prst="rect">
            <a:avLst/>
          </a:prstGeom>
        </p:spPr>
      </p:pic>
      <p:pic>
        <p:nvPicPr>
          <p:cNvPr id="5" name="sf507.jpg" descr="id:2147491797;FounderCES"/>
          <p:cNvPicPr/>
          <p:nvPr/>
        </p:nvPicPr>
        <p:blipFill>
          <a:blip r:embed="rId2"/>
          <a:stretch>
            <a:fillRect/>
          </a:stretch>
        </p:blipFill>
        <p:spPr>
          <a:xfrm>
            <a:off x="5735166" y="4581128"/>
            <a:ext cx="2133069" cy="1873181"/>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自感现象的理解和分析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对自感电动势的理解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产生原因：通过线圈的电流发生变化，导致穿过线圈的磁通量发生变化，因而在原线圈上产生感应电动势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自感电动势的方向：当原电流增大时，自感电动势的方向与原电流方向相反；当原电流减小时，自感电动势的方向与原电流方向相同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即增反减同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自感电动势的作用：阻碍原电流的变化，而不是阻止，原电流仍在变化，只是使原电流的变化时间变长，即总是起着延缓电流变化的作用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要点3.eps" descr="id:2147490033;FounderCES"/>
          <p:cNvPicPr/>
          <p:nvPr/>
        </p:nvPicPr>
        <p:blipFill>
          <a:blip r:embed="rId1"/>
          <a:stretch>
            <a:fillRect/>
          </a:stretch>
        </p:blipFill>
        <p:spPr>
          <a:xfrm>
            <a:off x="478582" y="908720"/>
            <a:ext cx="980430" cy="344346"/>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r>
              <a:rPr lang="en-US" altLang="zh-CN" b="1"/>
              <a:t>2.</a:t>
            </a:r>
            <a:r>
              <a:rPr lang="zh-CN" altLang="zh-CN" b="1"/>
              <a:t>自感现象的分析思路</a:t>
            </a:r>
            <a:endParaRPr lang="zh-CN" altLang="zh-CN"/>
          </a:p>
          <a:p>
            <a:pPr hangingPunct="0"/>
            <a:r>
              <a:rPr lang="en-US" altLang="zh-CN" b="1"/>
              <a:t>(1)</a:t>
            </a:r>
            <a:r>
              <a:rPr lang="zh-CN" altLang="zh-CN" b="1"/>
              <a:t>明确通过自感线圈的电流的变化情况</a:t>
            </a:r>
            <a:r>
              <a:rPr lang="en-US" altLang="zh-CN" b="1"/>
              <a:t>(</a:t>
            </a:r>
            <a:r>
              <a:rPr lang="zh-CN" altLang="zh-CN" b="1"/>
              <a:t>增大或减小</a:t>
            </a:r>
            <a:r>
              <a:rPr lang="en-US" altLang="zh-CN" b="1"/>
              <a:t>).</a:t>
            </a:r>
            <a:endParaRPr lang="zh-CN" altLang="zh-CN"/>
          </a:p>
          <a:p>
            <a:pPr hangingPunct="0"/>
            <a:r>
              <a:rPr lang="en-US" altLang="zh-CN" b="1"/>
              <a:t>(2)</a:t>
            </a:r>
            <a:r>
              <a:rPr lang="zh-CN" altLang="zh-CN" b="1"/>
              <a:t>根据</a:t>
            </a:r>
            <a:r>
              <a:rPr lang="en-US" altLang="zh-CN" b="1"/>
              <a:t>“</a:t>
            </a:r>
            <a:r>
              <a:rPr lang="zh-CN" altLang="zh-CN" b="1"/>
              <a:t>增反减同</a:t>
            </a:r>
            <a:r>
              <a:rPr lang="en-US" altLang="zh-CN" b="1"/>
              <a:t>”</a:t>
            </a:r>
            <a:r>
              <a:rPr lang="zh-CN" altLang="zh-CN" b="1"/>
              <a:t>，判断自感电动势的方向</a:t>
            </a:r>
            <a:r>
              <a:rPr lang="en-US" altLang="zh-CN" b="1"/>
              <a:t>.</a:t>
            </a:r>
            <a:endParaRPr lang="zh-CN" altLang="zh-CN"/>
          </a:p>
          <a:p>
            <a:pPr hangingPunct="0"/>
            <a:r>
              <a:rPr lang="en-US" altLang="zh-CN" b="1"/>
              <a:t>(3)</a:t>
            </a:r>
            <a:r>
              <a:rPr lang="zh-CN" altLang="zh-CN" b="1"/>
              <a:t>阻碍结果分析：电流增大时，由于自感电动势的作用，线圈中的电流逐渐增大，与线圈串联的元件中的电流也逐渐增大；电流减小时，由于自感电动势的作用，线圈中的电流逐渐减小，与线圈串联的元件中的电流也逐渐减小</a:t>
            </a:r>
            <a:r>
              <a:rPr lang="en-US" altLang="zh-CN" b="1"/>
              <a:t>.</a:t>
            </a:r>
            <a:endParaRPr lang="zh-CN" altLang="zh-CN"/>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通电自感和断电</a:t>
            </a:r>
            <a:r>
              <a:rPr lang="zh-CN" altLang="zh-CN" sz="2300"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自感</a:t>
            </a:r>
            <a:endParaRPr lang="en-US" altLang="zh-CN" sz="2300"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4" name="表格 3"/>
          <p:cNvGraphicFramePr>
            <a:graphicFrameLocks noGrp="1"/>
          </p:cNvGraphicFramePr>
          <p:nvPr/>
        </p:nvGraphicFramePr>
        <p:xfrm>
          <a:off x="478582" y="1411979"/>
          <a:ext cx="11233248" cy="4891881"/>
        </p:xfrm>
        <a:graphic>
          <a:graphicData uri="http://schemas.openxmlformats.org/drawingml/2006/table">
            <a:tbl>
              <a:tblPr firstRow="1" firstCol="1" bandRow="1"/>
              <a:tblGrid>
                <a:gridCol w="792088"/>
                <a:gridCol w="1800200"/>
                <a:gridCol w="5544616"/>
                <a:gridCol w="3096344"/>
              </a:tblGrid>
              <a:tr h="452596">
                <a:tc>
                  <a:txBody>
                    <a:bodyPr/>
                    <a:lstStyle/>
                    <a:p>
                      <a:pPr algn="just" hangingPunct="0">
                        <a:lnSpc>
                          <a:spcPct val="150000"/>
                        </a:lnSpc>
                        <a:spcAft>
                          <a:spcPts val="0"/>
                        </a:spcAft>
                      </a:pP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电路</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现象</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906" marR="1990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自感电动势的作用</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810385">
                <a:tc>
                  <a:txBody>
                    <a:bodyPr/>
                    <a:lstStyle/>
                    <a:p>
                      <a:pPr algn="ctr" hangingPunct="0">
                        <a:lnSpc>
                          <a:spcPct val="150000"/>
                        </a:lnSpc>
                        <a:spcAft>
                          <a:spcPts val="0"/>
                        </a:spcAft>
                      </a:pPr>
                      <a:r>
                        <a:rPr lang="zh-CN" sz="23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通电自感</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接通电源的瞬间</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灯泡</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3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逐渐亮起来</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906" marR="1990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阻碍电流的增加</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电流稳定后电感线圈相当于导体</a:t>
                      </a: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若直流电阻为零</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则相当于导线</a:t>
                      </a:r>
                      <a:r>
                        <a:rPr lang="en-US" sz="23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262981">
                <a:tc>
                  <a:txBody>
                    <a:bodyPr/>
                    <a:lstStyle/>
                    <a:p>
                      <a:pPr algn="ctr" hangingPunct="0">
                        <a:lnSpc>
                          <a:spcPct val="150000"/>
                        </a:lnSpc>
                        <a:spcAft>
                          <a:spcPts val="0"/>
                        </a:spcAft>
                      </a:pPr>
                      <a:r>
                        <a:rPr lang="zh-CN" sz="23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断电自感</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断开开关的瞬间</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灯泡</a:t>
                      </a: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逐渐变暗</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或先闪亮一下再逐渐变暗</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直至熄灭</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两种现象取决于灯泡与电感线圈电阻的大小关系</a:t>
                      </a:r>
                      <a:r>
                        <a:rPr lang="zh-CN"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电感线圈和灯泡相当于一个闭合回路</a:t>
                      </a:r>
                      <a:r>
                        <a:rPr lang="en-US" sz="23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9906" marR="1990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阻碍电流的减小</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5003" marR="5500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1028" name="f268.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427634" y="2259724"/>
            <a:ext cx="1499220" cy="1448110"/>
          </a:xfrm>
          <a:prstGeom prst="rect">
            <a:avLst/>
          </a:prstGeom>
          <a:noFill/>
          <a:extLst>
            <a:ext uri="{909E8E84-426E-40DD-AFC4-6F175D3DCCD1}">
              <a14:hiddenFill xmlns:a14="http://schemas.microsoft.com/office/drawing/2010/main">
                <a:solidFill>
                  <a:srgbClr val="FFFFFF"/>
                </a:solidFill>
              </a14:hiddenFill>
            </a:ext>
          </a:extLst>
        </p:spPr>
      </p:pic>
      <p:pic>
        <p:nvPicPr>
          <p:cNvPr id="1027" name="f26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4686" y="4128756"/>
            <a:ext cx="1440160" cy="174876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关于自感系数及自感电动势的说法正确的是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通过线圈的电流为最大值的瞬间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自感电动势最大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电流变化越大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自感电动势越大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线圈中的电流变化越快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其自感系数越大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线圈内插入铁芯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其自感系数</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3.eps" descr="id:2147490040;FounderCES"/>
          <p:cNvPicPr/>
          <p:nvPr/>
        </p:nvPicPr>
        <p:blipFill>
          <a:blip r:embed="rId1"/>
          <a:stretch>
            <a:fillRect/>
          </a:stretch>
        </p:blipFill>
        <p:spPr>
          <a:xfrm>
            <a:off x="459920" y="902819"/>
            <a:ext cx="1080120" cy="348382"/>
          </a:xfrm>
          <a:prstGeom prst="rect">
            <a:avLst/>
          </a:prstGeom>
        </p:spPr>
      </p:pic>
      <p:pic>
        <p:nvPicPr>
          <p:cNvPr id="5" name="24答案.eps" descr="id:2147489956;FounderCES"/>
          <p:cNvPicPr/>
          <p:nvPr/>
        </p:nvPicPr>
        <p:blipFill>
          <a:blip r:embed="rId2"/>
          <a:stretch>
            <a:fillRect/>
          </a:stretch>
        </p:blipFill>
        <p:spPr>
          <a:xfrm>
            <a:off x="497192" y="3613903"/>
            <a:ext cx="826824" cy="295189"/>
          </a:xfrm>
          <a:prstGeom prst="rect">
            <a:avLst/>
          </a:prstGeom>
        </p:spPr>
      </p:pic>
      <p:sp>
        <p:nvSpPr>
          <p:cNvPr id="6" name="矩形 5"/>
          <p:cNvSpPr/>
          <p:nvPr/>
        </p:nvSpPr>
        <p:spPr>
          <a:xfrm>
            <a:off x="1655274" y="3429000"/>
            <a:ext cx="407484" cy="579967"/>
          </a:xfrm>
          <a:prstGeom prst="rect">
            <a:avLst/>
          </a:prstGeom>
        </p:spPr>
        <p:txBody>
          <a:bodyPr wrap="none">
            <a:spAutoFit/>
          </a:bodyPr>
          <a:lstStyle/>
          <a:p>
            <a:pPr algn="just">
              <a:lnSpc>
                <a:spcPct val="150000"/>
              </a:lnSpc>
              <a:spcAft>
                <a:spcPts val="0"/>
              </a:spcAft>
            </a:pPr>
            <a:r>
              <a:rPr lang="en-US" altLang="zh-CN" sz="2400" dirty="0">
                <a:solidFill>
                  <a:srgbClr val="000000"/>
                </a:solidFill>
              </a:rPr>
              <a:t>D</a:t>
            </a:r>
            <a:endParaRPr lang="zh-CN" altLang="zh-CN" sz="1050" dirty="0">
              <a:solidFill>
                <a:srgbClr val="000000"/>
              </a:solidFill>
              <a:cs typeface="Times New Roman" panose="02020603050405020304" pitchFamily="18" charset="0"/>
            </a:endParaRPr>
          </a:p>
        </p:txBody>
      </p:sp>
      <p:pic>
        <p:nvPicPr>
          <p:cNvPr id="7" name="24解析.eps" descr="id:2147489949;FounderCES"/>
          <p:cNvPicPr/>
          <p:nvPr/>
        </p:nvPicPr>
        <p:blipFill>
          <a:blip r:embed="rId3"/>
          <a:stretch>
            <a:fillRect/>
          </a:stretch>
        </p:blipFill>
        <p:spPr>
          <a:xfrm>
            <a:off x="497192" y="4151176"/>
            <a:ext cx="826824" cy="295189"/>
          </a:xfrm>
          <a:prstGeom prst="rect">
            <a:avLst/>
          </a:prstGeom>
        </p:spPr>
      </p:pic>
      <mc:AlternateContent xmlns:mc="http://schemas.openxmlformats.org/markup-compatibility/2006">
        <mc:Choice xmlns:a14="http://schemas.microsoft.com/office/drawing/2010/main" Requires="a14">
          <p:sp>
            <p:nvSpPr>
              <p:cNvPr id="8" name="内容占位符 2"/>
              <p:cNvSpPr txBox="1"/>
              <p:nvPr/>
            </p:nvSpPr>
            <p:spPr bwMode="auto">
              <a:xfrm>
                <a:off x="360854" y="3789040"/>
                <a:ext cx="11485848" cy="2483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自感电动势的大小与电流的变化率成正比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与电流的大小及电流变化的大小无关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线圈的自感系数仅由线圈自身的因素决定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如线圈的横截面积、长度、线圈匝数、有无铁芯等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与电流变化快慢无关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8" name="内容占位符 2"/>
              <p:cNvSpPr txBox="1">
                <a:spLocks noRot="1" noChangeAspect="1" noMove="1" noResize="1" noEditPoints="1" noAdjustHandles="1" noChangeArrowheads="1" noChangeShapeType="1" noTextEdit="1"/>
              </p:cNvSpPr>
              <p:nvPr/>
            </p:nvSpPr>
            <p:spPr bwMode="auto">
              <a:xfrm>
                <a:off x="360854" y="3789040"/>
                <a:ext cx="11485848" cy="2483309"/>
              </a:xfrm>
              <a:prstGeom prst="rect">
                <a:avLst/>
              </a:prstGeom>
              <a:blipFill rotWithShape="1">
                <a:blip r:embed="rId4"/>
                <a:stretch>
                  <a:fillRect l="-2" t="-25" r="1" b="1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422798" y="755451"/>
            <a:ext cx="7253541" cy="689186"/>
          </a:xfrm>
          <a:prstGeom prst="rect">
            <a:avLst/>
          </a:prstGeom>
        </p:spPr>
      </p:pic>
      <p:pic>
        <p:nvPicPr>
          <p:cNvPr id="4" name="知识点1.eps" descr="id:2147489816;FounderCES"/>
          <p:cNvPicPr/>
          <p:nvPr/>
        </p:nvPicPr>
        <p:blipFill>
          <a:blip r:embed="rId2"/>
          <a:stretch>
            <a:fillRect/>
          </a:stretch>
        </p:blipFill>
        <p:spPr>
          <a:xfrm>
            <a:off x="469251" y="1600144"/>
            <a:ext cx="1266939" cy="350171"/>
          </a:xfrm>
          <a:prstGeom prst="rect">
            <a:avLst/>
          </a:prstGeom>
        </p:spPr>
      </p:pic>
      <mc:AlternateContent xmlns:mc="http://schemas.openxmlformats.org/markup-compatibility/2006">
        <mc:Choice xmlns:a14="http://schemas.microsoft.com/office/drawing/2010/main" Requires="a14">
          <p:sp>
            <p:nvSpPr>
              <p:cNvPr id="7" name="内容占位符 6"/>
              <p:cNvSpPr>
                <a:spLocks noGrp="1"/>
              </p:cNvSpPr>
              <p:nvPr>
                <p:ph idx="1"/>
              </p:nvPr>
            </p:nvSpPr>
            <p:spPr>
              <a:xfrm>
                <a:off x="360854" y="1431438"/>
                <a:ext cx="11485848" cy="4145302"/>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电磁感应</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现象中的感生电场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磁场变化时会在空间激发一种电场，这种电场与静电场不同，不是由电荷产生的，我们把它叫作感生电场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感生电动势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由感生电场产生的电动势叫感生电动势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，方向与感生电场的方向相同，与感应电流的方向相同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6"/>
              <p:cNvSpPr>
                <a:spLocks noRot="1" noChangeAspect="1" noMove="1" noResize="1" noEditPoints="1" noAdjustHandles="1" noChangeArrowheads="1" noChangeShapeType="1" noTextEdit="1"/>
              </p:cNvSpPr>
              <p:nvPr>
                <p:ph idx="1"/>
              </p:nvPr>
            </p:nvSpPr>
            <p:spPr>
              <a:xfrm>
                <a:off x="360854" y="1431438"/>
                <a:ext cx="11485848" cy="4145302"/>
              </a:xfrm>
              <a:blipFill rotWithShape="1">
                <a:blip r:embed="rId3"/>
                <a:stretch>
                  <a:fillRect l="-2" t="-4" r="1" b="4"/>
                </a:stretch>
              </a:blipFill>
            </p:spPr>
            <p:txBody>
              <a:bodyPr/>
              <a:lstStyle/>
              <a:p>
                <a:r>
                  <a:rPr lang="zh-CN" altLang="en-US">
                    <a:noFill/>
                  </a:rPr>
                  <a:t> </a:t>
                </a:r>
              </a:p>
            </p:txBody>
          </p:sp>
        </mc:Fallback>
      </mc:AlternateContent>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980728"/>
            <a:ext cx="11485848" cy="175432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影响</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自感电动势大小的两个因素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电流变化快慢一定时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线圈自感系数越大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产生的自感电动势越大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线圈自感系数一定时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电流变化越快</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产生的自感电动势越大</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5" name="顿有所悟.eps" descr="id:2147491854;FounderCES"/>
          <p:cNvPicPr/>
          <p:nvPr/>
        </p:nvPicPr>
        <p:blipFill>
          <a:blip r:embed="rId1"/>
          <a:stretch>
            <a:fillRect/>
          </a:stretch>
        </p:blipFill>
        <p:spPr>
          <a:xfrm>
            <a:off x="578582" y="1114169"/>
            <a:ext cx="1804577" cy="395968"/>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8614672" cy="2308324"/>
          </a:xfrm>
        </p:spPr>
        <p:txBody>
          <a:bodyPr/>
          <a:lstStyle/>
          <a:p>
            <a:pPr algn="dist"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如图所示为用电流传感器研究自感现象的电路示意图，其中电源内阻不可忽略，线圈的自感系数较大，其直流电阻小于电阻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的阻值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时刻闭合开关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，电路稳定后，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时刻断开开关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，电流传感器连接计算机分别描绘了整个</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过程</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24典例4.eps" descr="id:2147490110;FounderCES"/>
          <p:cNvPicPr/>
          <p:nvPr/>
        </p:nvPicPr>
        <p:blipFill>
          <a:blip r:embed="rId1"/>
          <a:stretch>
            <a:fillRect/>
          </a:stretch>
        </p:blipFill>
        <p:spPr>
          <a:xfrm>
            <a:off x="478582" y="880728"/>
            <a:ext cx="1119048" cy="360938"/>
          </a:xfrm>
          <a:prstGeom prst="rect">
            <a:avLst/>
          </a:prstGeom>
        </p:spPr>
      </p:pic>
      <p:pic>
        <p:nvPicPr>
          <p:cNvPr id="4" name="24答案.eps" descr="id:2147489956;FounderCES"/>
          <p:cNvPicPr/>
          <p:nvPr/>
        </p:nvPicPr>
        <p:blipFill>
          <a:blip r:embed="rId2"/>
          <a:stretch>
            <a:fillRect/>
          </a:stretch>
        </p:blipFill>
        <p:spPr>
          <a:xfrm>
            <a:off x="497192" y="5866554"/>
            <a:ext cx="826824" cy="295189"/>
          </a:xfrm>
          <a:prstGeom prst="rect">
            <a:avLst/>
          </a:prstGeom>
        </p:spPr>
      </p:pic>
      <p:sp>
        <p:nvSpPr>
          <p:cNvPr id="5" name="矩形 4"/>
          <p:cNvSpPr/>
          <p:nvPr/>
        </p:nvSpPr>
        <p:spPr>
          <a:xfrm>
            <a:off x="1596026" y="5672514"/>
            <a:ext cx="630301" cy="579967"/>
          </a:xfrm>
          <a:prstGeom prst="rect">
            <a:avLst/>
          </a:prstGeom>
        </p:spPr>
        <p:txBody>
          <a:bodyPr wrap="none">
            <a:spAutoFit/>
          </a:bodyPr>
          <a:lstStyle/>
          <a:p>
            <a:pPr algn="just">
              <a:lnSpc>
                <a:spcPct val="150000"/>
              </a:lnSpc>
              <a:spcAft>
                <a:spcPts val="0"/>
              </a:spcAft>
            </a:pPr>
            <a:r>
              <a:rPr lang="en-US" altLang="zh-CN" sz="2400" dirty="0">
                <a:solidFill>
                  <a:srgbClr val="000000"/>
                </a:solidFill>
              </a:rPr>
              <a:t>AD</a:t>
            </a:r>
            <a:endParaRPr lang="zh-CN" altLang="zh-CN" sz="1050" dirty="0">
              <a:solidFill>
                <a:srgbClr val="000000"/>
              </a:solidFill>
              <a:cs typeface="Times New Roman" panose="02020603050405020304" pitchFamily="18" charset="0"/>
            </a:endParaRPr>
          </a:p>
        </p:txBody>
      </p:sp>
      <p:pic>
        <p:nvPicPr>
          <p:cNvPr id="6" name="图片 5"/>
          <p:cNvPicPr>
            <a:picLocks noChangeAspect="1"/>
          </p:cNvPicPr>
          <p:nvPr/>
        </p:nvPicPr>
        <p:blipFill>
          <a:blip r:embed="rId3">
            <a:clrChange>
              <a:clrFrom>
                <a:srgbClr val="FFFFFF"/>
              </a:clrFrom>
              <a:clrTo>
                <a:srgbClr val="FFFFFF">
                  <a:alpha val="0"/>
                </a:srgbClr>
              </a:clrTo>
            </a:clrChange>
          </a:blip>
          <a:stretch>
            <a:fillRect/>
          </a:stretch>
        </p:blipFill>
        <p:spPr>
          <a:xfrm>
            <a:off x="9008590" y="1007994"/>
            <a:ext cx="2897183" cy="1671943"/>
          </a:xfrm>
          <a:prstGeom prst="rect">
            <a:avLst/>
          </a:prstGeom>
        </p:spPr>
      </p:pic>
      <p:pic>
        <p:nvPicPr>
          <p:cNvPr id="7" name="图片 6"/>
          <p:cNvPicPr>
            <a:picLocks noChangeAspect="1"/>
          </p:cNvPicPr>
          <p:nvPr/>
        </p:nvPicPr>
        <p:blipFill>
          <a:blip r:embed="rId4"/>
          <a:stretch>
            <a:fillRect/>
          </a:stretch>
        </p:blipFill>
        <p:spPr>
          <a:xfrm>
            <a:off x="550590" y="3656789"/>
            <a:ext cx="5389438" cy="1614025"/>
          </a:xfrm>
          <a:prstGeom prst="rect">
            <a:avLst/>
          </a:prstGeom>
        </p:spPr>
      </p:pic>
      <p:pic>
        <p:nvPicPr>
          <p:cNvPr id="8" name="图片 7"/>
          <p:cNvPicPr>
            <a:picLocks noChangeAspect="1"/>
          </p:cNvPicPr>
          <p:nvPr/>
        </p:nvPicPr>
        <p:blipFill>
          <a:blip r:embed="rId5"/>
          <a:stretch>
            <a:fillRect/>
          </a:stretch>
        </p:blipFill>
        <p:spPr>
          <a:xfrm>
            <a:off x="6243076" y="3698513"/>
            <a:ext cx="5186968" cy="1577261"/>
          </a:xfrm>
          <a:prstGeom prst="rect">
            <a:avLst/>
          </a:prstGeom>
        </p:spPr>
      </p:pic>
      <p:sp>
        <p:nvSpPr>
          <p:cNvPr id="9" name="内容占位符 1"/>
          <p:cNvSpPr txBox="1"/>
          <p:nvPr/>
        </p:nvSpPr>
        <p:spPr bwMode="auto">
          <a:xfrm>
            <a:off x="360853" y="2963306"/>
            <a:ext cx="1149499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eaLnBrk="1">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线圈中的电流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和电阻中的电流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变化的图像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下列图像中可能正确的是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11" name="矩形 10"/>
          <p:cNvSpPr/>
          <p:nvPr/>
        </p:nvSpPr>
        <p:spPr>
          <a:xfrm>
            <a:off x="1625659" y="5066134"/>
            <a:ext cx="8871339" cy="646331"/>
          </a:xfrm>
          <a:prstGeom prst="rect">
            <a:avLst/>
          </a:prstGeom>
        </p:spPr>
        <p:txBody>
          <a:bodyPr wrap="none">
            <a:spAutoFit/>
          </a:bodyPr>
          <a:lstStyle/>
          <a:p>
            <a:pPr>
              <a:lnSpc>
                <a:spcPct val="150000"/>
              </a:lnSpc>
              <a:spcAft>
                <a:spcPts val="0"/>
              </a:spcAft>
            </a:pPr>
            <a:r>
              <a:rPr lang="en-US" altLang="zh-CN" sz="2400" dirty="0">
                <a:solidFill>
                  <a:srgbClr val="000000"/>
                </a:solidFill>
                <a:cs typeface="Times New Roman" panose="02020603050405020304" pitchFamily="18" charset="0"/>
              </a:rPr>
              <a:t>A</a:t>
            </a:r>
            <a:r>
              <a:rPr lang="en-US" altLang="zh-CN" sz="2400" dirty="0">
                <a:solidFill>
                  <a:srgbClr val="000000"/>
                </a:solidFill>
                <a:ea typeface="楷体" panose="02010609060101010101" pitchFamily="49" charset="-122"/>
                <a:cs typeface="Times New Roman" panose="02020603050405020304" pitchFamily="18" charset="0"/>
              </a:rPr>
              <a:t>	</a:t>
            </a:r>
            <a:r>
              <a:rPr lang="en-US" altLang="zh-CN" sz="2400" dirty="0" smtClean="0">
                <a:solidFill>
                  <a:srgbClr val="000000"/>
                </a:solidFill>
                <a:ea typeface="楷体" panose="02010609060101010101" pitchFamily="49" charset="-122"/>
                <a:cs typeface="Times New Roman" panose="02020603050405020304" pitchFamily="18" charset="0"/>
              </a:rPr>
              <a:t>                          </a:t>
            </a:r>
            <a:r>
              <a:rPr lang="en-US" altLang="zh-CN" sz="2400" dirty="0" smtClean="0">
                <a:solidFill>
                  <a:srgbClr val="000000"/>
                </a:solidFill>
                <a:cs typeface="Times New Roman" panose="02020603050405020304" pitchFamily="18" charset="0"/>
              </a:rPr>
              <a:t>B</a:t>
            </a:r>
            <a:r>
              <a:rPr lang="en-US" altLang="zh-CN" sz="2400" dirty="0">
                <a:solidFill>
                  <a:srgbClr val="000000"/>
                </a:solidFill>
                <a:cs typeface="Times New Roman" panose="02020603050405020304" pitchFamily="18" charset="0"/>
              </a:rPr>
              <a:t>	</a:t>
            </a:r>
            <a:r>
              <a:rPr lang="en-US" altLang="zh-CN" sz="2400" dirty="0" smtClean="0">
                <a:solidFill>
                  <a:srgbClr val="000000"/>
                </a:solidFill>
                <a:cs typeface="Times New Roman" panose="02020603050405020304" pitchFamily="18" charset="0"/>
              </a:rPr>
              <a:t>                      C</a:t>
            </a:r>
            <a:r>
              <a:rPr lang="en-US" altLang="zh-CN" sz="2400" dirty="0">
                <a:solidFill>
                  <a:srgbClr val="000000"/>
                </a:solidFill>
                <a:ea typeface="楷体" panose="02010609060101010101" pitchFamily="49" charset="-122"/>
                <a:cs typeface="Times New Roman" panose="02020603050405020304" pitchFamily="18" charset="0"/>
              </a:rPr>
              <a:t>	</a:t>
            </a:r>
            <a:r>
              <a:rPr lang="en-US" altLang="zh-CN" sz="2400" dirty="0" smtClean="0">
                <a:solidFill>
                  <a:srgbClr val="000000"/>
                </a:solidFill>
                <a:ea typeface="楷体" panose="02010609060101010101" pitchFamily="49" charset="-122"/>
                <a:cs typeface="Times New Roman" panose="02020603050405020304" pitchFamily="18" charset="0"/>
              </a:rPr>
              <a:t>                          </a:t>
            </a:r>
            <a:r>
              <a:rPr lang="en-US" altLang="zh-CN" sz="2400" dirty="0" smtClean="0">
                <a:solidFill>
                  <a:srgbClr val="000000"/>
                </a:solidFill>
                <a:cs typeface="Times New Roman" panose="02020603050405020304" pitchFamily="18" charset="0"/>
              </a:rPr>
              <a:t>D</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闭合时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由于线圈中的电流增大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故线圈中会产生自感电动势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阻碍电流的增大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故线圈支路中的电流逐渐增大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电路稳定后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线圈中电流不变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但由于其直流电阻小于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故线圈中的电流较大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而电阻所在的支路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由于开始时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线圈中的电流逐渐增大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故电阻中的电流逐渐减小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在电路稳定后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其电流大小不变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当断开开关时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由于自感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线圈中的电流逐渐减小为零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线圈中产生的感应电流流过电阻时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方向与原来流过电阻的电流方向相反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并逐渐减小为零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24解析.eps" descr="id:2147489949;FounderCES"/>
          <p:cNvPicPr/>
          <p:nvPr/>
        </p:nvPicPr>
        <p:blipFill>
          <a:blip r:embed="rId1"/>
          <a:stretch>
            <a:fillRect/>
          </a:stretch>
        </p:blipFill>
        <p:spPr>
          <a:xfrm>
            <a:off x="497192" y="945578"/>
            <a:ext cx="826824" cy="295189"/>
          </a:xfrm>
          <a:prstGeom prst="rect">
            <a:avLst/>
          </a:prstGeom>
        </p:spPr>
      </p:pic>
      <p:pic>
        <p:nvPicPr>
          <p:cNvPr id="8" name="图片 7"/>
          <p:cNvPicPr>
            <a:picLocks noChangeAspect="1"/>
          </p:cNvPicPr>
          <p:nvPr/>
        </p:nvPicPr>
        <p:blipFill>
          <a:blip r:embed="rId2">
            <a:clrChange>
              <a:clrFrom>
                <a:srgbClr val="FFFFFF"/>
              </a:clrFrom>
              <a:clrTo>
                <a:srgbClr val="FFFFFF">
                  <a:alpha val="0"/>
                </a:srgbClr>
              </a:clrTo>
            </a:clrChange>
          </a:blip>
          <a:stretch>
            <a:fillRect/>
          </a:stretch>
        </p:blipFill>
        <p:spPr>
          <a:xfrm>
            <a:off x="4511030" y="4221088"/>
            <a:ext cx="3186901" cy="1839137"/>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00973"/>
            <a:ext cx="11485848" cy="3970318"/>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楞次定律解决实际问题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用楞次定律解决实际问题的步骤可以简单地描述为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一原、二变、三感、四螺旋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确定原磁场的方向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判定产生感应电流的磁通量如何变化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增加还是减少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根据楞次定律确定感应电流的磁场方向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增反减同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四螺旋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用右手螺旋定则判断感应电流的方向</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3000665" y="797130"/>
            <a:ext cx="5862351" cy="591163"/>
          </a:xfrm>
          <a:prstGeom prst="rect">
            <a:avLst/>
          </a:prstGeom>
        </p:spPr>
      </p:pic>
      <p:pic>
        <p:nvPicPr>
          <p:cNvPr id="4" name="情境1.eps" descr="id:2147491924;FounderCES"/>
          <p:cNvPicPr/>
          <p:nvPr/>
        </p:nvPicPr>
        <p:blipFill>
          <a:blip r:embed="rId2"/>
          <a:stretch>
            <a:fillRect/>
          </a:stretch>
        </p:blipFill>
        <p:spPr>
          <a:xfrm>
            <a:off x="469057" y="1556792"/>
            <a:ext cx="980430" cy="344346"/>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地磁学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家曾经尝试用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自激发电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假说解释地球磁场的起源，其原理如图所示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一个金属圆盘</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在某一大小恒定、方向沿切线方向的外力作用下，在较弱的轴向磁场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中绕金属轴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转动，根据法拉第电磁感应定律，盘轴与盘边之间将产生感应电动势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用一根螺旋形导线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在圆盘下方连接盘边与盘轴，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中就有感应电流产生，最终回路中的电流达到稳定值，磁场也达到稳定状态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中的电流方向为从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流向</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中感应电流的磁场方向与原磁场方向相反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圆盘转动的速度逐渐减小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磁场达到稳定状态后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中不再有</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感应电流</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1.eps" descr="id:2147491938;FounderCES"/>
          <p:cNvPicPr/>
          <p:nvPr/>
        </p:nvPicPr>
        <p:blipFill>
          <a:blip r:embed="rId1"/>
          <a:stretch>
            <a:fillRect/>
          </a:stretch>
        </p:blipFill>
        <p:spPr>
          <a:xfrm>
            <a:off x="459532" y="918245"/>
            <a:ext cx="1047040" cy="337712"/>
          </a:xfrm>
          <a:prstGeom prst="rect">
            <a:avLst/>
          </a:prstGeom>
        </p:spPr>
      </p:pic>
      <p:pic>
        <p:nvPicPr>
          <p:cNvPr id="4" name="sf508.jpg" descr="id:2147491931;FounderCES"/>
          <p:cNvPicPr/>
          <p:nvPr/>
        </p:nvPicPr>
        <p:blipFill>
          <a:blip r:embed="rId2"/>
          <a:stretch>
            <a:fillRect/>
          </a:stretch>
        </p:blipFill>
        <p:spPr>
          <a:xfrm>
            <a:off x="7463358" y="3573016"/>
            <a:ext cx="1656184" cy="2428048"/>
          </a:xfrm>
          <a:prstGeom prst="rect">
            <a:avLst/>
          </a:prstGeom>
        </p:spPr>
      </p:pic>
      <p:pic>
        <p:nvPicPr>
          <p:cNvPr id="5" name="24答案.eps" descr="id:2147489956;FounderCES"/>
          <p:cNvPicPr/>
          <p:nvPr/>
        </p:nvPicPr>
        <p:blipFill>
          <a:blip r:embed="rId3"/>
          <a:stretch>
            <a:fillRect/>
          </a:stretch>
        </p:blipFill>
        <p:spPr>
          <a:xfrm>
            <a:off x="497192" y="5866554"/>
            <a:ext cx="826824" cy="295189"/>
          </a:xfrm>
          <a:prstGeom prst="rect">
            <a:avLst/>
          </a:prstGeom>
        </p:spPr>
      </p:pic>
      <p:sp>
        <p:nvSpPr>
          <p:cNvPr id="6" name="矩形 5"/>
          <p:cNvSpPr/>
          <p:nvPr/>
        </p:nvSpPr>
        <p:spPr>
          <a:xfrm>
            <a:off x="1649372" y="5663183"/>
            <a:ext cx="407484" cy="579967"/>
          </a:xfrm>
          <a:prstGeom prst="rect">
            <a:avLst/>
          </a:prstGeom>
        </p:spPr>
        <p:txBody>
          <a:bodyPr wrap="none">
            <a:spAutoFit/>
          </a:bodyPr>
          <a:lstStyle/>
          <a:p>
            <a:pPr algn="just">
              <a:lnSpc>
                <a:spcPct val="150000"/>
              </a:lnSpc>
              <a:spcAft>
                <a:spcPts val="0"/>
              </a:spcAft>
            </a:pPr>
            <a:r>
              <a:rPr lang="en-US" altLang="zh-CN" sz="2400" dirty="0" smtClean="0">
                <a:solidFill>
                  <a:srgbClr val="000000"/>
                </a:solidFill>
              </a:rPr>
              <a:t>A</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将圆盘看成由若干个沿着半径方向的金属导线组成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根据右手定则可知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中的电流方向为从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流向</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根据右手螺旋定则可知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中感应电流的磁场方向与原磁场方向相同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由题可知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最终磁场与回路中电流都达到稳定值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由法拉第电磁感应定律可知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圆盘转动的速度也达到稳定值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lgn="dist"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场</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达到稳定状态后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圆盘依旧转动切割磁感线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中依旧有感应电流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解析.eps" descr="id:2147489949;FounderCES"/>
          <p:cNvPicPr/>
          <p:nvPr/>
        </p:nvPicPr>
        <p:blipFill>
          <a:blip r:embed="rId1"/>
          <a:stretch>
            <a:fillRect/>
          </a:stretch>
        </p:blipFill>
        <p:spPr>
          <a:xfrm>
            <a:off x="497192" y="945578"/>
            <a:ext cx="826824" cy="295189"/>
          </a:xfrm>
          <a:prstGeom prst="rect">
            <a:avLst/>
          </a:prstGeom>
        </p:spPr>
      </p:pic>
      <p:pic>
        <p:nvPicPr>
          <p:cNvPr id="4" name="sf508.jpg" descr="id:2147491931;FounderCES"/>
          <p:cNvPicPr/>
          <p:nvPr/>
        </p:nvPicPr>
        <p:blipFill>
          <a:blip r:embed="rId2"/>
          <a:stretch>
            <a:fillRect/>
          </a:stretch>
        </p:blipFill>
        <p:spPr>
          <a:xfrm>
            <a:off x="5447134" y="3645024"/>
            <a:ext cx="1656184" cy="2428048"/>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左手</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定则和右手定则的应用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右手定则，用来判定导体切割磁感线产生的电流的方向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左手定则，用来判定通电导线在磁场中所受安培力的方向或者运动电荷在磁场中所受洛伦兹力的方向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手掌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的放法和意义是相同的，唯一不同的是拇指的意义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四指都是指向电流方向，磁感线都是垂直穿过手心</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情境2.eps" descr="id:2147491959;FounderCES"/>
          <p:cNvPicPr/>
          <p:nvPr/>
        </p:nvPicPr>
        <p:blipFill>
          <a:blip r:embed="rId1"/>
          <a:stretch>
            <a:fillRect/>
          </a:stretch>
        </p:blipFill>
        <p:spPr>
          <a:xfrm>
            <a:off x="506575" y="908720"/>
            <a:ext cx="980430" cy="344346"/>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图所示，边长为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的正方形线圈，从位置</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开始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向右运动，并穿过宽为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的匀强磁场区域</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到</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位置</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11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整个过程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线圈中始终有感应电流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整个过程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线圈中始终没有感应电流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线圈进入磁场和离开磁场的过程中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感应电流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方向都是逆时针方向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线圈进入磁场的过程中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感应电流的方向为逆时针方向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离开磁场的过程中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感应电流的方向为顺时针方向</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91966;FounderCES"/>
          <p:cNvPicPr/>
          <p:nvPr/>
        </p:nvPicPr>
        <p:blipFill>
          <a:blip r:embed="rId1"/>
          <a:stretch>
            <a:fillRect/>
          </a:stretch>
        </p:blipFill>
        <p:spPr>
          <a:xfrm>
            <a:off x="487912" y="924491"/>
            <a:ext cx="1070789" cy="345372"/>
          </a:xfrm>
          <a:prstGeom prst="rect">
            <a:avLst/>
          </a:prstGeom>
        </p:spPr>
      </p:pic>
      <p:pic>
        <p:nvPicPr>
          <p:cNvPr id="4" name="op47.jpg" descr="id:2147491973;FounderCES"/>
          <p:cNvPicPr/>
          <p:nvPr/>
        </p:nvPicPr>
        <p:blipFill>
          <a:blip r:embed="rId2">
            <a:clrChange>
              <a:clrFrom>
                <a:srgbClr val="FFFFFE"/>
              </a:clrFrom>
              <a:clrTo>
                <a:srgbClr val="FFFFFE">
                  <a:alpha val="0"/>
                </a:srgbClr>
              </a:clrTo>
            </a:clrChange>
          </a:blip>
          <a:stretch>
            <a:fillRect/>
          </a:stretch>
        </p:blipFill>
        <p:spPr>
          <a:xfrm>
            <a:off x="8111430" y="746120"/>
            <a:ext cx="3528392" cy="1707611"/>
          </a:xfrm>
          <a:prstGeom prst="rect">
            <a:avLst/>
          </a:prstGeom>
        </p:spPr>
      </p:pic>
      <p:pic>
        <p:nvPicPr>
          <p:cNvPr id="5" name="24答案.eps" descr="id:2147489956;FounderCES"/>
          <p:cNvPicPr/>
          <p:nvPr/>
        </p:nvPicPr>
        <p:blipFill>
          <a:blip r:embed="rId3"/>
          <a:stretch>
            <a:fillRect/>
          </a:stretch>
        </p:blipFill>
        <p:spPr>
          <a:xfrm>
            <a:off x="497192" y="5284652"/>
            <a:ext cx="826824" cy="295189"/>
          </a:xfrm>
          <a:prstGeom prst="rect">
            <a:avLst/>
          </a:prstGeom>
        </p:spPr>
      </p:pic>
      <p:sp>
        <p:nvSpPr>
          <p:cNvPr id="6" name="矩形 5"/>
          <p:cNvSpPr/>
          <p:nvPr/>
        </p:nvSpPr>
        <p:spPr>
          <a:xfrm>
            <a:off x="1649372" y="5081281"/>
            <a:ext cx="407484" cy="579967"/>
          </a:xfrm>
          <a:prstGeom prst="rect">
            <a:avLst/>
          </a:prstGeom>
        </p:spPr>
        <p:txBody>
          <a:bodyPr wrap="none">
            <a:spAutoFit/>
          </a:bodyPr>
          <a:lstStyle/>
          <a:p>
            <a:pPr algn="just">
              <a:lnSpc>
                <a:spcPct val="150000"/>
              </a:lnSpc>
              <a:spcAft>
                <a:spcPts val="0"/>
              </a:spcAft>
            </a:pPr>
            <a:r>
              <a:rPr lang="en-US" altLang="zh-CN" sz="2400" dirty="0">
                <a:solidFill>
                  <a:srgbClr val="000000"/>
                </a:solidFill>
              </a:rPr>
              <a:t>D</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线圈进入或离开磁场的过程中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穿过线圈的磁通量发生变化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有感应电流产生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线圈完全在磁场中时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穿过线圈的磁通量不变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没有感应电流产生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由右手定则可知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线圈进入磁场的过程中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线圈中感应电流的方向为逆时针方向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线圈离开磁场的过程中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感应电流的方向为顺时针方向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24解析.eps" descr="id:2147489949;FounderCES"/>
          <p:cNvPicPr/>
          <p:nvPr/>
        </p:nvPicPr>
        <p:blipFill>
          <a:blip r:embed="rId1"/>
          <a:stretch>
            <a:fillRect/>
          </a:stretch>
        </p:blipFill>
        <p:spPr>
          <a:xfrm>
            <a:off x="497192" y="945578"/>
            <a:ext cx="826824" cy="295189"/>
          </a:xfrm>
          <a:prstGeom prst="rect">
            <a:avLst/>
          </a:prstGeom>
        </p:spPr>
      </p:pic>
      <p:pic>
        <p:nvPicPr>
          <p:cNvPr id="5" name="op47.jpg" descr="id:2147491973;FounderCES"/>
          <p:cNvPicPr/>
          <p:nvPr/>
        </p:nvPicPr>
        <p:blipFill>
          <a:blip r:embed="rId2">
            <a:clrChange>
              <a:clrFrom>
                <a:srgbClr val="FFFFFE"/>
              </a:clrFrom>
              <a:clrTo>
                <a:srgbClr val="FFFFFE">
                  <a:alpha val="0"/>
                </a:srgbClr>
              </a:clrTo>
            </a:clrChange>
          </a:blip>
          <a:stretch>
            <a:fillRect/>
          </a:stretch>
        </p:blipFill>
        <p:spPr>
          <a:xfrm>
            <a:off x="4439022" y="3140968"/>
            <a:ext cx="3528392" cy="1707611"/>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21538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电磁感应</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中的电路问题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解决电磁感应中电路问题的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三部曲</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确定电源</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切割磁感线的导体或磁通量发生变化的回路将产生感应电动势，该导体或回路就相当于电源，利用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求感应电动势的大小，利用右手定则或楞次定律判断感应电流方向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如果在一个电路中产生电动势的部分有几个且相互联系，可视为等效电源的串、并联</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215385"/>
              </a:xfrm>
              <a:blipFill rotWithShape="1">
                <a:blip r:embed="rId1"/>
                <a:stretch>
                  <a:fillRect l="-2" t="-15" r="1" b="6"/>
                </a:stretch>
              </a:blipFill>
            </p:spPr>
            <p:txBody>
              <a:bodyPr/>
              <a:lstStyle/>
              <a:p>
                <a:r>
                  <a:rPr lang="zh-CN" altLang="en-US">
                    <a:noFill/>
                  </a:rPr>
                  <a:t> </a:t>
                </a:r>
              </a:p>
            </p:txBody>
          </p:sp>
        </mc:Fallback>
      </mc:AlternateContent>
      <p:pic>
        <p:nvPicPr>
          <p:cNvPr id="3" name="情境3.eps" descr="id:2147491994;FounderCES"/>
          <p:cNvPicPr/>
          <p:nvPr/>
        </p:nvPicPr>
        <p:blipFill>
          <a:blip r:embed="rId2"/>
          <a:stretch>
            <a:fillRect/>
          </a:stretch>
        </p:blipFill>
        <p:spPr>
          <a:xfrm>
            <a:off x="478582" y="902029"/>
            <a:ext cx="980430" cy="34434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9837;FounderCES"/>
          <p:cNvPicPr/>
          <p:nvPr/>
        </p:nvPicPr>
        <p:blipFill>
          <a:blip r:embed="rId1"/>
          <a:stretch>
            <a:fillRect/>
          </a:stretch>
        </p:blipFill>
        <p:spPr>
          <a:xfrm>
            <a:off x="450589" y="918114"/>
            <a:ext cx="1242798" cy="330495"/>
          </a:xfrm>
          <a:prstGeom prst="rect">
            <a:avLst/>
          </a:prstGeom>
        </p:spPr>
      </p:pic>
      <p:sp>
        <p:nvSpPr>
          <p:cNvPr id="2" name="内容占位符 1"/>
          <p:cNvSpPr>
            <a:spLocks noGrp="1"/>
          </p:cNvSpPr>
          <p:nvPr>
            <p:ph idx="1"/>
          </p:nvPr>
        </p:nvSpPr>
        <p:spPr>
          <a:xfrm>
            <a:off x="360854" y="746120"/>
            <a:ext cx="11485848" cy="5775960"/>
          </a:xfrm>
        </p:spPr>
        <p:txBody>
          <a:bodyPr/>
          <a:lstStyle/>
          <a:p>
            <a:pPr hangingPunct="0">
              <a:lnSpc>
                <a:spcPct val="140000"/>
              </a:lnSpc>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涡流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概念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lnSpc>
                <a:spcPct val="140000"/>
              </a:lnSpc>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线圈中的电流随时间变化时，由于电磁感应，在附近导体中产生像水中漩涡一样的感应电流，这种感应电流叫作涡流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lnSpc>
                <a:spcPct val="140000"/>
              </a:lnSpc>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真空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冶炼炉、探雷器、机场安检等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防止</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电动机、变压器的线圈都绕在铁芯上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线圈中流过变化的电流，在铁芯中产生的涡流使铁芯发热，浪费了能量，还可能损坏电器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因此，我们要想办法减小涡流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途径之一是增大铁芯材料的电阻率，常用的铁芯材料是硅钢，它的电阻率比较大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另一个途径就是用互相绝缘的硅钢片叠成的铁芯来代替整块硅钢铁芯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975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识别电路结构、画出等效电路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分析电路结构，即分清等效电源和外电路及外电路的串、并联关系，判断等效电源的正负极或电势的高低等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利用电路规律求解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一般是综合应用欧姆定律、串联和并联电路规律、电容器充电及放电特点、电功和电功率等知识列方程求解</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529142"/>
              </a:xfrm>
            </p:spPr>
            <p:txBody>
              <a:bodyPr/>
              <a:lstStyle/>
              <a:p>
                <a:pPr algn="l" hangingPunct="0">
                  <a:spcAft>
                    <a:spcPts val="0"/>
                  </a:spcAft>
                </a:pPr>
                <a:r>
                  <a:rPr lang="en-US" altLang="zh-CN" sz="21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sz="21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如图所示，半径为</a:t>
                </a:r>
                <a:r>
                  <a:rPr lang="en-US" altLang="zh-CN" sz="21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的导电圆环</a:t>
                </a: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电阻不计</a:t>
                </a: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绕垂直于圆环平面、通过圆心</a:t>
                </a:r>
                <a:r>
                  <a:rPr lang="en-US" altLang="zh-CN" sz="21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的金属轴以角速度</a:t>
                </a:r>
                <a:r>
                  <a:rPr lang="en-US" altLang="zh-CN" sz="21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逆时针匀速转动</a:t>
                </a: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圆环上接有电阻均为</a:t>
                </a:r>
                <a:r>
                  <a:rPr lang="en-US" altLang="zh-CN" sz="21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的三根金属辐条</a:t>
                </a:r>
                <a:r>
                  <a:rPr lang="en-US" altLang="zh-CN" sz="21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OB</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，辐条互成</a:t>
                </a:r>
                <a:r>
                  <a:rPr lang="en-US"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角</a:t>
                </a: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在圆环圆心角</a:t>
                </a: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1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MON</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120</a:t>
                </a: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的范围内</a:t>
                </a: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两条虚线之间</a:t>
                </a: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分布着垂直圆环平面向外、磁感应强度大小为</a:t>
                </a:r>
                <a:r>
                  <a:rPr lang="en-US" altLang="zh-CN" sz="21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的匀强磁场，圆环的边缘通过电刷</a:t>
                </a:r>
                <a:r>
                  <a:rPr lang="en-US" altLang="zh-CN" sz="21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和导线与一阻值也为</a:t>
                </a:r>
                <a:r>
                  <a:rPr lang="en-US" altLang="zh-CN" sz="21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的定值电阻相连，定值电阻的另一端通过导线接在圆环的中心轴上</a:t>
                </a: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在圆环匀速转动过程中，下列说法中正确</a:t>
                </a:r>
                <a:r>
                  <a:rPr lang="zh-CN" altLang="zh-CN" sz="21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的是</a:t>
                </a:r>
                <a:r>
                  <a:rPr lang="en-US" altLang="zh-CN" sz="21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1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电阻两端的电压大小为</a:t>
                </a:r>
                <a14:m>
                  <m:oMath xmlns:m="http://schemas.openxmlformats.org/officeDocument/2006/math">
                    <m:f>
                      <m:fPr>
                        <m:ctrlPr>
                          <a:rPr lang="zh-CN" altLang="zh-CN" sz="21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sz="21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Bωr</a:t>
                </a:r>
                <a:r>
                  <a:rPr lang="en-US" altLang="zh-CN" sz="21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endParaRPr lang="zh-CN" alt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金属轮转动一周</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通过电阻</a:t>
                </a:r>
                <a:r>
                  <a:rPr lang="en-US" altLang="zh-CN" sz="21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1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的电荷量为</a:t>
                </a:r>
                <a14:m>
                  <m:oMath xmlns:m="http://schemas.openxmlformats.org/officeDocument/2006/math">
                    <m:f>
                      <m:fPr>
                        <m:ctrlPr>
                          <a:rPr lang="zh-CN" altLang="zh-CN" sz="21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Sup>
                          <m:sSupPr>
                            <m:ctrlPr>
                              <a:rPr lang="zh-CN" altLang="zh-CN" sz="21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endParaRPr lang="zh-CN" alt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金属轮转动一周</a:t>
                </a:r>
                <a:r>
                  <a:rPr lang="zh-CN"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1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a:t>
                </a:r>
                <a:r>
                  <a:rPr lang="en-US" altLang="zh-CN" sz="21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1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上产生的热量为</a:t>
                </a:r>
                <a14:m>
                  <m:oMath xmlns:m="http://schemas.openxmlformats.org/officeDocument/2006/math">
                    <m:f>
                      <m:fPr>
                        <m:ctrlPr>
                          <a:rPr lang="zh-CN" altLang="zh-CN" sz="21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sz="21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sz="21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p>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num>
                      <m:den>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𝟑𝟐</m:t>
                        </m:r>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endParaRPr lang="zh-CN" alt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1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1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1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外力做功的功率大小为</a:t>
                </a:r>
                <a14:m>
                  <m:oMath xmlns:m="http://schemas.openxmlformats.org/officeDocument/2006/math">
                    <m:f>
                      <m:fPr>
                        <m:ctrlPr>
                          <a:rPr lang="zh-CN" altLang="zh-CN" sz="21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sz="21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sz="21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p>
                        <m:sSup>
                          <m:sSupPr>
                            <m:ctrlPr>
                              <a:rPr lang="zh-CN" altLang="zh-CN" sz="21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e>
                          <m:sup>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r>
                          <a:rPr lang="en-US" altLang="zh-CN" sz="21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endParaRPr lang="zh-CN" altLang="zh-CN" sz="2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529142"/>
              </a:xfrm>
              <a:blipFill rotWithShape="1">
                <a:blip r:embed="rId1"/>
                <a:stretch>
                  <a:fillRect l="-2" t="-11" r="1" b="3"/>
                </a:stretch>
              </a:blipFill>
            </p:spPr>
            <p:txBody>
              <a:bodyPr/>
              <a:lstStyle/>
              <a:p>
                <a:r>
                  <a:rPr lang="zh-CN" altLang="en-US">
                    <a:noFill/>
                  </a:rPr>
                  <a:t> </a:t>
                </a:r>
              </a:p>
            </p:txBody>
          </p:sp>
        </mc:Fallback>
      </mc:AlternateContent>
      <p:pic>
        <p:nvPicPr>
          <p:cNvPr id="3" name="24典例3.eps" descr="id:2147492001;FounderCES"/>
          <p:cNvPicPr/>
          <p:nvPr/>
        </p:nvPicPr>
        <p:blipFill>
          <a:blip r:embed="rId2"/>
          <a:stretch>
            <a:fillRect/>
          </a:stretch>
        </p:blipFill>
        <p:spPr>
          <a:xfrm>
            <a:off x="469251" y="908720"/>
            <a:ext cx="903024" cy="291262"/>
          </a:xfrm>
          <a:prstGeom prst="rect">
            <a:avLst/>
          </a:prstGeom>
        </p:spPr>
      </p:pic>
      <p:pic>
        <p:nvPicPr>
          <p:cNvPr id="4" name="ca505.jpg" descr="id:2147492008;FounderCES"/>
          <p:cNvPicPr/>
          <p:nvPr/>
        </p:nvPicPr>
        <p:blipFill>
          <a:blip r:embed="rId3"/>
          <a:stretch>
            <a:fillRect/>
          </a:stretch>
        </p:blipFill>
        <p:spPr>
          <a:xfrm>
            <a:off x="7463358" y="3645024"/>
            <a:ext cx="2086208" cy="2109286"/>
          </a:xfrm>
          <a:prstGeom prst="rect">
            <a:avLst/>
          </a:prstGeom>
        </p:spPr>
      </p:pic>
      <p:pic>
        <p:nvPicPr>
          <p:cNvPr id="5" name="24答案.eps" descr="id:2147489956;FounderCES"/>
          <p:cNvPicPr/>
          <p:nvPr/>
        </p:nvPicPr>
        <p:blipFill>
          <a:blip r:embed="rId4"/>
          <a:stretch>
            <a:fillRect/>
          </a:stretch>
        </p:blipFill>
        <p:spPr>
          <a:xfrm>
            <a:off x="497192" y="6220756"/>
            <a:ext cx="826824" cy="295189"/>
          </a:xfrm>
          <a:prstGeom prst="rect">
            <a:avLst/>
          </a:prstGeom>
        </p:spPr>
      </p:pic>
      <p:sp>
        <p:nvSpPr>
          <p:cNvPr id="6" name="矩形 5"/>
          <p:cNvSpPr/>
          <p:nvPr/>
        </p:nvSpPr>
        <p:spPr>
          <a:xfrm>
            <a:off x="1477050" y="6017385"/>
            <a:ext cx="752129" cy="518988"/>
          </a:xfrm>
          <a:prstGeom prst="rect">
            <a:avLst/>
          </a:prstGeom>
        </p:spPr>
        <p:txBody>
          <a:bodyPr wrap="none">
            <a:spAutoFit/>
          </a:bodyPr>
          <a:lstStyle/>
          <a:p>
            <a:pPr algn="just">
              <a:lnSpc>
                <a:spcPct val="150000"/>
              </a:lnSpc>
              <a:spcAft>
                <a:spcPts val="0"/>
              </a:spcAft>
            </a:pPr>
            <a:r>
              <a:rPr lang="en-US" altLang="zh-CN" sz="2100" smtClean="0">
                <a:solidFill>
                  <a:srgbClr val="000000"/>
                </a:solidFill>
              </a:rPr>
              <a:t>BCD</a:t>
            </a:r>
            <a:endParaRPr lang="zh-CN" altLang="zh-CN" sz="210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027304"/>
              </a:xfrm>
            </p:spPr>
            <p:txBody>
              <a:bodyPr/>
              <a:lstStyle/>
              <a:p>
                <a:pPr algn="dist" hangingPunct="0">
                  <a:spcAft>
                    <a:spcPts val="0"/>
                  </a:spcAft>
                </a:pPr>
                <a:r>
                  <a:rPr lang="en-US" altLang="zh-CN" b="1" dirty="0"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u="wavy" dirty="0"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辐条</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切割磁感线产生的电动势为</a:t>
                </a:r>
                <a:r>
                  <a:rPr lang="en-US" altLang="zh-CN" b="1" i="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Bωr</a:t>
                </a:r>
                <a:r>
                  <a:rPr lang="en-US" altLang="zh-CN" b="1" u="wavy" baseline="30000"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u="wavy" dirty="0"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三</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根辐条中</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始终有一根</a:t>
                </a:r>
                <a:r>
                  <a:rPr lang="zh-CN" altLang="zh-CN" b="1" u="wavy" dirty="0"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切割</a:t>
                </a:r>
                <a:endParaRPr lang="en-US" altLang="zh-CN" b="1" u="wavy" dirty="0"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u="wavy" dirty="0"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磁感线</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相当于电源</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其他两根辐条和电阻</a:t>
                </a:r>
                <a:r>
                  <a:rPr lang="en-US" altLang="zh-CN" b="1" i="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就是外电路</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两端的电压</a:t>
                </a:r>
                <a:r>
                  <a:rPr lang="en-US" altLang="zh-CN" b="1" i="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𝑬</m:t>
                        </m:r>
                      </m:num>
                      <m:den>
                        <m:f>
                          <m:f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𝟑</m:t>
                            </m:r>
                          </m:den>
                        </m:f>
                        <m:r>
                          <a:rPr lang="en-US" altLang="zh-CN" b="1" i="0" u="wavy" smtClean="0">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m:t>
                        </m:r>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u="wavy" dirty="0">
                    <a:solidFill>
                      <a:srgbClr val="000000"/>
                    </a:solidFill>
                    <a:uFill>
                      <a:solidFill>
                        <a:srgbClr val="00AEEF"/>
                      </a:solidFill>
                    </a:u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𝟖</m:t>
                        </m:r>
                      </m:den>
                    </m:f>
                  </m:oMath>
                </a14:m>
                <a:r>
                  <a:rPr lang="en-US" altLang="zh-CN" b="1" i="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Bωr</a:t>
                </a:r>
                <a:r>
                  <a:rPr lang="en-US" altLang="zh-CN" b="1" u="wavy" baseline="30000"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027304"/>
              </a:xfrm>
              <a:blipFill rotWithShape="1">
                <a:blip r:embed="rId1"/>
                <a:stretch>
                  <a:fillRect l="-2" t="-1028" r="1" b="8"/>
                </a:stretch>
              </a:blipFill>
            </p:spPr>
            <p:txBody>
              <a:bodyPr/>
              <a:lstStyle/>
              <a:p>
                <a:r>
                  <a:rPr lang="zh-CN" altLang="en-US">
                    <a:noFill/>
                  </a:rPr>
                  <a:t> </a:t>
                </a:r>
              </a:p>
            </p:txBody>
          </p:sp>
        </mc:Fallback>
      </mc:AlternateContent>
      <p:pic>
        <p:nvPicPr>
          <p:cNvPr id="3" name="24解析.eps" descr="id:2147489949;FounderCES"/>
          <p:cNvPicPr/>
          <p:nvPr/>
        </p:nvPicPr>
        <p:blipFill>
          <a:blip r:embed="rId2"/>
          <a:stretch>
            <a:fillRect/>
          </a:stretch>
        </p:blipFill>
        <p:spPr>
          <a:xfrm>
            <a:off x="497192" y="1113532"/>
            <a:ext cx="826824" cy="295189"/>
          </a:xfrm>
          <a:prstGeom prst="rect">
            <a:avLst/>
          </a:prstGeom>
        </p:spPr>
      </p:pic>
      <p:sp>
        <p:nvSpPr>
          <p:cNvPr id="6" name="矩形 5"/>
          <p:cNvSpPr/>
          <p:nvPr/>
        </p:nvSpPr>
        <p:spPr>
          <a:xfrm>
            <a:off x="2275515" y="1484784"/>
            <a:ext cx="4395755" cy="646331"/>
          </a:xfrm>
          <a:prstGeom prst="rect">
            <a:avLst/>
          </a:prstGeom>
        </p:spPr>
        <p:txBody>
          <a:bodyPr wrap="none">
            <a:spAutoFit/>
          </a:bodyPr>
          <a:lstStyle/>
          <a:p>
            <a:pPr algn="just">
              <a:lnSpc>
                <a:spcPct val="150000"/>
              </a:lnSpc>
              <a:spcAft>
                <a:spcPts val="0"/>
              </a:spcAft>
            </a:pPr>
            <a:r>
              <a:rPr lang="zh-CN" altLang="zh-CN" sz="2400" dirty="0">
                <a:solidFill>
                  <a:srgbClr val="00AEEF"/>
                </a:solidFill>
                <a:ea typeface="楷体" panose="02010609060101010101" pitchFamily="49" charset="-122"/>
                <a:cs typeface="Times New Roman" panose="02020603050405020304" pitchFamily="18" charset="0"/>
              </a:rPr>
              <a:t>绕</a:t>
            </a:r>
            <a:r>
              <a:rPr lang="en-US" altLang="zh-CN" sz="2400" i="1" dirty="0">
                <a:solidFill>
                  <a:srgbClr val="00AEEF"/>
                </a:solidFill>
                <a:cs typeface="Times New Roman" panose="02020603050405020304" pitchFamily="18" charset="0"/>
              </a:rPr>
              <a:t>O</a:t>
            </a:r>
            <a:r>
              <a:rPr lang="zh-CN" altLang="zh-CN" sz="2400" dirty="0">
                <a:solidFill>
                  <a:srgbClr val="00AEEF"/>
                </a:solidFill>
                <a:ea typeface="楷体" panose="02010609060101010101" pitchFamily="49" charset="-122"/>
                <a:cs typeface="Times New Roman" panose="02020603050405020304" pitchFamily="18" charset="0"/>
              </a:rPr>
              <a:t>点转动切割的辐条长度为</a:t>
            </a:r>
            <a:r>
              <a:rPr lang="en-US" altLang="zh-CN" sz="2400" i="1" dirty="0">
                <a:solidFill>
                  <a:srgbClr val="00AEEF"/>
                </a:solidFill>
                <a:cs typeface="Times New Roman" panose="02020603050405020304" pitchFamily="18" charset="0"/>
              </a:rPr>
              <a:t>r</a:t>
            </a:r>
            <a:r>
              <a:rPr lang="en-US" altLang="zh-CN" sz="2400" dirty="0">
                <a:solidFill>
                  <a:srgbClr val="00AEEF"/>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pic>
        <p:nvPicPr>
          <p:cNvPr id="7" name="箭头右.eps" descr="id:2147492022;FounderCES"/>
          <p:cNvPicPr/>
          <p:nvPr/>
        </p:nvPicPr>
        <p:blipFill>
          <a:blip r:embed="rId3"/>
          <a:stretch>
            <a:fillRect/>
          </a:stretch>
        </p:blipFill>
        <p:spPr>
          <a:xfrm rot="407445">
            <a:off x="1702718" y="1485392"/>
            <a:ext cx="514915" cy="406408"/>
          </a:xfrm>
          <a:prstGeom prst="rect">
            <a:avLst/>
          </a:prstGeom>
        </p:spPr>
      </p:pic>
      <p:sp>
        <p:nvSpPr>
          <p:cNvPr id="9" name="矩形 8"/>
          <p:cNvSpPr/>
          <p:nvPr/>
        </p:nvSpPr>
        <p:spPr>
          <a:xfrm>
            <a:off x="1186465" y="3758223"/>
            <a:ext cx="5916853" cy="646331"/>
          </a:xfrm>
          <a:prstGeom prst="rect">
            <a:avLst/>
          </a:prstGeom>
        </p:spPr>
        <p:txBody>
          <a:bodyPr wrap="square">
            <a:spAutoFit/>
          </a:bodyPr>
          <a:lstStyle/>
          <a:p>
            <a:pPr algn="just">
              <a:lnSpc>
                <a:spcPct val="150000"/>
              </a:lnSpc>
              <a:spcAft>
                <a:spcPts val="0"/>
              </a:spcAft>
            </a:pPr>
            <a:r>
              <a:rPr lang="zh-CN" altLang="zh-CN" sz="2400" dirty="0">
                <a:solidFill>
                  <a:srgbClr val="00AEEF"/>
                </a:solidFill>
                <a:ea typeface="楷体" panose="02010609060101010101" pitchFamily="49" charset="-122"/>
                <a:cs typeface="Times New Roman" panose="02020603050405020304" pitchFamily="18" charset="0"/>
              </a:rPr>
              <a:t>其余两根辐条和电阻</a:t>
            </a:r>
            <a:r>
              <a:rPr lang="en-US" altLang="zh-CN" sz="2400" i="1" dirty="0">
                <a:solidFill>
                  <a:srgbClr val="00AEEF"/>
                </a:solidFill>
                <a:cs typeface="Times New Roman" panose="02020603050405020304" pitchFamily="18" charset="0"/>
              </a:rPr>
              <a:t>R</a:t>
            </a:r>
            <a:r>
              <a:rPr lang="zh-CN" altLang="zh-CN" sz="2400" dirty="0">
                <a:solidFill>
                  <a:srgbClr val="00AEEF"/>
                </a:solidFill>
                <a:ea typeface="楷体" panose="02010609060101010101" pitchFamily="49" charset="-122"/>
                <a:cs typeface="Times New Roman" panose="02020603050405020304" pitchFamily="18" charset="0"/>
              </a:rPr>
              <a:t>三者为并联关系</a:t>
            </a:r>
            <a:r>
              <a:rPr lang="en-US" altLang="zh-CN" sz="2400" dirty="0">
                <a:solidFill>
                  <a:srgbClr val="00AEEF"/>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pic>
        <p:nvPicPr>
          <p:cNvPr id="10" name="箭头右.eps" descr="id:2147492022;FounderCES"/>
          <p:cNvPicPr/>
          <p:nvPr/>
        </p:nvPicPr>
        <p:blipFill>
          <a:blip r:embed="rId3"/>
          <a:stretch>
            <a:fillRect/>
          </a:stretch>
        </p:blipFill>
        <p:spPr>
          <a:xfrm>
            <a:off x="594061" y="3822199"/>
            <a:ext cx="514915" cy="406408"/>
          </a:xfrm>
          <a:prstGeom prst="rect">
            <a:avLst/>
          </a:prstGeom>
        </p:spPr>
      </p:pic>
      <p:pic>
        <p:nvPicPr>
          <p:cNvPr id="11" name="ca505.jpg" descr="id:2147492008;FounderCES"/>
          <p:cNvPicPr/>
          <p:nvPr/>
        </p:nvPicPr>
        <p:blipFill>
          <a:blip r:embed="rId4"/>
          <a:stretch>
            <a:fillRect/>
          </a:stretch>
        </p:blipFill>
        <p:spPr>
          <a:xfrm>
            <a:off x="6959302" y="3284984"/>
            <a:ext cx="2086208" cy="2109286"/>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20688"/>
                <a:ext cx="11485848" cy="4642425"/>
              </a:xfrm>
            </p:spPr>
            <p:txBody>
              <a:bodyPr/>
              <a:lstStyle/>
              <a:p>
                <a:pPr algn="dist"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辐条转动一周所用时间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流过干路的电流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b>
                            <m:r>
                              <m:rPr>
                                <m:nor/>
                              </m:rPr>
                              <a:rPr lang="zh-CN"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m:t>总</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故通过电阻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的电荷量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金属辐条转动一周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上产生的热量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根据能量守恒定律可知</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外力做功的功率</a:t>
                </a:r>
                <a:r>
                  <a:rPr lang="en-US" altLang="zh-CN" b="1" i="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EI</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620688"/>
                <a:ext cx="11485848" cy="4642425"/>
              </a:xfrm>
              <a:blipFill rotWithShape="1">
                <a:blip r:embed="rId1"/>
                <a:stretch>
                  <a:fillRect l="-2" t="-6" r="1" b="-214"/>
                </a:stretch>
              </a:blipFill>
            </p:spPr>
            <p:txBody>
              <a:bodyPr/>
              <a:lstStyle/>
              <a:p>
                <a:r>
                  <a:rPr lang="zh-CN" altLang="en-US">
                    <a:noFill/>
                  </a:rPr>
                  <a:t> </a:t>
                </a:r>
              </a:p>
            </p:txBody>
          </p:sp>
        </mc:Fallback>
      </mc:AlternateContent>
      <p:pic>
        <p:nvPicPr>
          <p:cNvPr id="8" name="箭头右.eps" descr="id:2147492022;FounderCES"/>
          <p:cNvPicPr/>
          <p:nvPr/>
        </p:nvPicPr>
        <p:blipFill>
          <a:blip r:embed="rId2"/>
          <a:stretch>
            <a:fillRect/>
          </a:stretch>
        </p:blipFill>
        <p:spPr>
          <a:xfrm>
            <a:off x="2854846" y="3447584"/>
            <a:ext cx="514915" cy="406408"/>
          </a:xfrm>
          <a:prstGeom prst="rect">
            <a:avLst/>
          </a:prstGeom>
        </p:spPr>
      </p:pic>
      <p:sp>
        <p:nvSpPr>
          <p:cNvPr id="5" name="矩形 4"/>
          <p:cNvSpPr/>
          <p:nvPr/>
        </p:nvSpPr>
        <p:spPr>
          <a:xfrm>
            <a:off x="334566" y="3410260"/>
            <a:ext cx="11512136" cy="1130246"/>
          </a:xfrm>
          <a:prstGeom prst="rect">
            <a:avLst/>
          </a:prstGeom>
        </p:spPr>
        <p:txBody>
          <a:bodyPr wrap="square">
            <a:spAutoFit/>
          </a:bodyPr>
          <a:lstStyle/>
          <a:p>
            <a:pPr indent="3051175" algn="just">
              <a:lnSpc>
                <a:spcPct val="150000"/>
              </a:lnSpc>
              <a:spcAft>
                <a:spcPts val="0"/>
              </a:spcAft>
            </a:pPr>
            <a:r>
              <a:rPr lang="zh-CN" altLang="zh-CN" sz="2400" dirty="0">
                <a:solidFill>
                  <a:srgbClr val="00AEEF"/>
                </a:solidFill>
                <a:ea typeface="楷体" panose="02010609060101010101" pitchFamily="49" charset="-122"/>
                <a:cs typeface="Times New Roman" panose="02020603050405020304" pitchFamily="18" charset="0"/>
              </a:rPr>
              <a:t>根据能量的转化和守恒</a:t>
            </a:r>
            <a:r>
              <a:rPr lang="zh-CN" altLang="zh-CN" sz="2400" dirty="0">
                <a:solidFill>
                  <a:srgbClr val="00AEEF"/>
                </a:solidFill>
                <a:cs typeface="Times New Roman" panose="02020603050405020304" pitchFamily="18" charset="0"/>
              </a:rPr>
              <a:t>，</a:t>
            </a:r>
            <a:r>
              <a:rPr lang="zh-CN" altLang="zh-CN" sz="2400" dirty="0">
                <a:solidFill>
                  <a:srgbClr val="00AEEF"/>
                </a:solidFill>
                <a:ea typeface="楷体" panose="02010609060101010101" pitchFamily="49" charset="-122"/>
                <a:cs typeface="Times New Roman" panose="02020603050405020304" pitchFamily="18" charset="0"/>
              </a:rPr>
              <a:t>外力做功的功率等于克服安培力做功的功率</a:t>
            </a:r>
            <a:r>
              <a:rPr lang="zh-CN" altLang="zh-CN" sz="2400" dirty="0">
                <a:solidFill>
                  <a:srgbClr val="00AEEF"/>
                </a:solidFill>
                <a:cs typeface="Times New Roman" panose="02020603050405020304" pitchFamily="18" charset="0"/>
              </a:rPr>
              <a:t>，</a:t>
            </a:r>
            <a:r>
              <a:rPr lang="zh-CN" altLang="zh-CN" sz="2400" dirty="0">
                <a:solidFill>
                  <a:srgbClr val="00AEEF"/>
                </a:solidFill>
                <a:ea typeface="楷体" panose="02010609060101010101" pitchFamily="49" charset="-122"/>
                <a:cs typeface="Times New Roman" panose="02020603050405020304" pitchFamily="18" charset="0"/>
              </a:rPr>
              <a:t>同时也等于整个电路的电功率</a:t>
            </a:r>
            <a:r>
              <a:rPr lang="en-US" altLang="zh-CN" sz="2400" dirty="0">
                <a:solidFill>
                  <a:srgbClr val="00AEEF"/>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pic>
        <p:nvPicPr>
          <p:cNvPr id="9" name="ca505.jpg" descr="id:2147492008;FounderCES"/>
          <p:cNvPicPr/>
          <p:nvPr/>
        </p:nvPicPr>
        <p:blipFill>
          <a:blip r:embed="rId3">
            <a:clrChange>
              <a:clrFrom>
                <a:srgbClr val="FFFFFE"/>
              </a:clrFrom>
              <a:clrTo>
                <a:srgbClr val="FFFFFE">
                  <a:alpha val="0"/>
                </a:srgbClr>
              </a:clrTo>
            </a:clrChange>
          </a:blip>
          <a:stretch>
            <a:fillRect/>
          </a:stretch>
        </p:blipFill>
        <p:spPr>
          <a:xfrm>
            <a:off x="5231110" y="4416058"/>
            <a:ext cx="2086208" cy="2109286"/>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200329"/>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电磁感应</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中的动力学问题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解决电磁感应中的动力学问题的一般思路是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先电后力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，具体思路如下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情境4.eps" descr="id:2147492050;FounderCES"/>
          <p:cNvPicPr/>
          <p:nvPr/>
        </p:nvPicPr>
        <p:blipFill>
          <a:blip r:embed="rId1"/>
          <a:stretch>
            <a:fillRect/>
          </a:stretch>
        </p:blipFill>
        <p:spPr>
          <a:xfrm>
            <a:off x="478582" y="899389"/>
            <a:ext cx="999540" cy="351058"/>
          </a:xfrm>
          <a:prstGeom prst="rect">
            <a:avLst/>
          </a:prstGeom>
        </p:spPr>
      </p:pic>
      <p:pic>
        <p:nvPicPr>
          <p:cNvPr id="4" name="dj1.jpg" descr="id:2147492057;FounderCES"/>
          <p:cNvPicPr/>
          <p:nvPr/>
        </p:nvPicPr>
        <p:blipFill>
          <a:blip r:embed="rId2"/>
          <a:stretch>
            <a:fillRect/>
          </a:stretch>
        </p:blipFill>
        <p:spPr>
          <a:xfrm>
            <a:off x="2998862" y="2301762"/>
            <a:ext cx="6552728" cy="389316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279587"/>
              </a:xfrm>
            </p:spPr>
            <p:txBody>
              <a:bodyPr/>
              <a:lstStyle/>
              <a:p>
                <a:pPr hangingPunct="0">
                  <a:spcAft>
                    <a:spcPts val="0"/>
                  </a:spcAft>
                </a:pPr>
                <a:r>
                  <a:rPr lang="en-US" altLang="zh-CN" sz="20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sz="20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如图所示，两平行光滑长直金属导轨水平放置，间距为</a:t>
                </a:r>
                <a:r>
                  <a:rPr lang="en-US" altLang="zh-CN" sz="20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000"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abcd</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区域有匀强磁场，磁感应强度大小为</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，方向竖直向上</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初始时刻，磁场外的细金属杆</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以初速度</a:t>
                </a:r>
                <a:r>
                  <a:rPr lang="en-US" altLang="zh-CN" sz="20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向右运动</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磁场内的细金属杆</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处于静止状态，且到</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的距离为</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两杆在磁场内未相撞且</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离开磁场时的速度为</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0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，两金属杆与导轨接触良好且运动过程中始终与导轨垂直</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金属杆</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，金属杆</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，两杆在导轨间的电阻均为</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，感应电流产生的磁场及导轨的电阻忽略不计</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刚进入磁场时</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两端的电势差</a:t>
                </a:r>
                <a:r>
                  <a:rPr lang="en-US" altLang="zh-CN" sz="20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sz="20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sz="20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在磁场内运动过程产生的热量</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Sup>
                          <m:sSub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0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den>
                    </m:f>
                  </m:oMath>
                </a14:m>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在磁场内运动过程中的最小加速度的大小为</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b>
                          <m:sSub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0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𝒎𝑹</m:t>
                        </m:r>
                      </m:den>
                    </m:f>
                  </m:oMath>
                </a14:m>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在磁场内运动的时间</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b>
                          <m:sSub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0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𝒎𝑹</m:t>
                        </m:r>
                      </m:num>
                      <m:den>
                        <m:sSup>
                          <m:s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endParaRPr lang="en-US" altLang="zh-CN" sz="2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279587"/>
              </a:xfrm>
              <a:blipFill rotWithShape="1">
                <a:blip r:embed="rId1"/>
                <a:stretch>
                  <a:fillRect l="-2" t="-12" r="1" b="4"/>
                </a:stretch>
              </a:blipFill>
            </p:spPr>
            <p:txBody>
              <a:bodyPr/>
              <a:lstStyle/>
              <a:p>
                <a:r>
                  <a:rPr lang="zh-CN" altLang="en-US">
                    <a:noFill/>
                  </a:rPr>
                  <a:t> </a:t>
                </a:r>
              </a:p>
            </p:txBody>
          </p:sp>
        </mc:Fallback>
      </mc:AlternateContent>
      <p:pic>
        <p:nvPicPr>
          <p:cNvPr id="3" name="24典例4.eps" descr="id:2147492064;FounderCES"/>
          <p:cNvPicPr/>
          <p:nvPr/>
        </p:nvPicPr>
        <p:blipFill>
          <a:blip r:embed="rId2"/>
          <a:stretch>
            <a:fillRect/>
          </a:stretch>
        </p:blipFill>
        <p:spPr>
          <a:xfrm>
            <a:off x="506575" y="908720"/>
            <a:ext cx="831016" cy="268036"/>
          </a:xfrm>
          <a:prstGeom prst="rect">
            <a:avLst/>
          </a:prstGeom>
        </p:spPr>
      </p:pic>
      <p:pic>
        <p:nvPicPr>
          <p:cNvPr id="4" name="sf510.jpg" descr="id:2147492071;FounderCES"/>
          <p:cNvPicPr/>
          <p:nvPr/>
        </p:nvPicPr>
        <p:blipFill>
          <a:blip r:embed="rId3"/>
          <a:stretch>
            <a:fillRect/>
          </a:stretch>
        </p:blipFill>
        <p:spPr>
          <a:xfrm>
            <a:off x="7319342" y="3645024"/>
            <a:ext cx="3865458" cy="1747252"/>
          </a:xfrm>
          <a:prstGeom prst="rect">
            <a:avLst/>
          </a:prstGeom>
        </p:spPr>
      </p:pic>
      <p:pic>
        <p:nvPicPr>
          <p:cNvPr id="5" name="24答案.eps" descr="id:2147489956;FounderCES"/>
          <p:cNvPicPr/>
          <p:nvPr/>
        </p:nvPicPr>
        <p:blipFill>
          <a:blip r:embed="rId4"/>
          <a:stretch>
            <a:fillRect/>
          </a:stretch>
        </p:blipFill>
        <p:spPr>
          <a:xfrm>
            <a:off x="434567" y="5952171"/>
            <a:ext cx="720080" cy="257080"/>
          </a:xfrm>
          <a:prstGeom prst="rect">
            <a:avLst/>
          </a:prstGeom>
        </p:spPr>
      </p:pic>
      <p:sp>
        <p:nvSpPr>
          <p:cNvPr id="6" name="矩形 5"/>
          <p:cNvSpPr/>
          <p:nvPr/>
        </p:nvSpPr>
        <p:spPr>
          <a:xfrm>
            <a:off x="1486694" y="5773333"/>
            <a:ext cx="556563" cy="498663"/>
          </a:xfrm>
          <a:prstGeom prst="rect">
            <a:avLst/>
          </a:prstGeom>
        </p:spPr>
        <p:txBody>
          <a:bodyPr wrap="none">
            <a:spAutoFit/>
          </a:bodyPr>
          <a:lstStyle/>
          <a:p>
            <a:pPr algn="just">
              <a:lnSpc>
                <a:spcPct val="150000"/>
              </a:lnSpc>
              <a:spcAft>
                <a:spcPts val="0"/>
              </a:spcAft>
            </a:pPr>
            <a:r>
              <a:rPr lang="en-US" altLang="zh-CN" sz="2000" dirty="0">
                <a:solidFill>
                  <a:srgbClr val="000000"/>
                </a:solidFill>
              </a:rPr>
              <a:t>CD</a:t>
            </a:r>
            <a:endParaRPr lang="zh-CN" altLang="zh-CN" sz="200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720080"/>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初始时刻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在磁场外</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向右运动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故其刚进入磁场时切割磁</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产生的感应电动势为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由闭合电路</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欧</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姆</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定律及电势的高低关系可得</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进入磁场后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受到的安培力等大、反向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故二者整体动量守恒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在该过程中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由功能关系可得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两杆的电阻相等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在磁场内运动过程中产生的热量为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720080"/>
              </a:xfrm>
              <a:blipFill rotWithShape="1">
                <a:blip r:embed="rId1"/>
                <a:stretch>
                  <a:fillRect l="-2" t="-11" r="1" b="11"/>
                </a:stretch>
              </a:blipFill>
            </p:spPr>
            <p:txBody>
              <a:bodyPr/>
              <a:lstStyle/>
              <a:p>
                <a:r>
                  <a:rPr lang="zh-CN" altLang="en-US">
                    <a:noFill/>
                  </a:rPr>
                  <a:t> </a:t>
                </a:r>
              </a:p>
            </p:txBody>
          </p:sp>
        </mc:Fallback>
      </mc:AlternateContent>
      <p:pic>
        <p:nvPicPr>
          <p:cNvPr id="3" name="24解析.eps" descr="id:2147492078;FounderCES"/>
          <p:cNvPicPr/>
          <p:nvPr/>
        </p:nvPicPr>
        <p:blipFill>
          <a:blip r:embed="rId2"/>
          <a:stretch>
            <a:fillRect/>
          </a:stretch>
        </p:blipFill>
        <p:spPr>
          <a:xfrm>
            <a:off x="525237" y="964706"/>
            <a:ext cx="826824" cy="295189"/>
          </a:xfrm>
          <a:prstGeom prst="rect">
            <a:avLst/>
          </a:prstGeom>
        </p:spPr>
      </p:pic>
      <p:pic>
        <p:nvPicPr>
          <p:cNvPr id="4" name="sf510.jpg" descr="id:2147492071;FounderCES"/>
          <p:cNvPicPr/>
          <p:nvPr/>
        </p:nvPicPr>
        <p:blipFill>
          <a:blip r:embed="rId3"/>
          <a:stretch>
            <a:fillRect/>
          </a:stretch>
        </p:blipFill>
        <p:spPr>
          <a:xfrm>
            <a:off x="7247334" y="889660"/>
            <a:ext cx="3865458" cy="1747252"/>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92696"/>
                <a:ext cx="11485848" cy="6076472"/>
              </a:xfrm>
            </p:spPr>
            <p:txBody>
              <a:bodyPr/>
              <a:lstStyle/>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离开磁场时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两杆切割磁感线产生的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感应电动势</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极性</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回路中的电流最小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受到的安培力最小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的加速度最小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e>
                    </m: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在磁场内运动过程中最小加速度的大小为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开始运动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到其离开磁场的过程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由动量定理可得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ba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又由</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ba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𝑩𝑳</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sub>
                        </m:sSub>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𝑴</m:t>
                            </m:r>
                          </m:sub>
                        </m:sSub>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𝒎𝑹</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整体动量守恒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mx</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在磁场内运动的时间为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𝒎𝑹</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692696"/>
                <a:ext cx="11485848" cy="6076472"/>
              </a:xfrm>
              <a:blipFill rotWithShape="1">
                <a:blip r:embed="rId1"/>
                <a:stretch>
                  <a:fillRect l="-2" t="-9" r="1" b="1"/>
                </a:stretch>
              </a:blipFill>
            </p:spPr>
            <p:txBody>
              <a:bodyPr/>
              <a:lstStyle/>
              <a:p>
                <a:r>
                  <a:rPr lang="zh-CN" altLang="en-US">
                    <a:noFill/>
                  </a:rPr>
                  <a:t> </a:t>
                </a:r>
              </a:p>
            </p:txBody>
          </p:sp>
        </mc:Fallback>
      </mc:AlternateContent>
      <p:pic>
        <p:nvPicPr>
          <p:cNvPr id="3" name="sf510.jpg" descr="id:2147492071;FounderCES"/>
          <p:cNvPicPr/>
          <p:nvPr/>
        </p:nvPicPr>
        <p:blipFill>
          <a:blip r:embed="rId2"/>
          <a:stretch>
            <a:fillRect/>
          </a:stretch>
        </p:blipFill>
        <p:spPr>
          <a:xfrm>
            <a:off x="7895406" y="999312"/>
            <a:ext cx="3600400" cy="1627441"/>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75960"/>
          </a:xfrm>
        </p:spPr>
        <p:txBody>
          <a:bodyPr/>
          <a:lstStyle/>
          <a:p>
            <a:pPr hangingPunct="0">
              <a:lnSpc>
                <a:spcPct val="140000"/>
              </a:lnSpc>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电磁感应</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中的能量和动量问题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电磁感应现象中的能量问题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能量的转化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感应电流在磁场中受安培力，导体克服安培力做功，将机械能转化为电能，再通过电流做功转化为焦耳热或其他形式的能；安培力做正功将电能转化为机械能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实质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电磁感应现象的能量转化，实质是其他形式的能和电能之间的转化</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电磁感应现象中焦耳热的计算方法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若回路中电流恒定：可以利用电路结构及</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直接进行计算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若回路中电流变化：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可以利用克服安培力做的功求解，即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克安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可以利用能量守恒定律求解，其他形式能的减少量等于产生的焦耳热</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4" name="情境5.eps" descr="id:2147492092;FounderCES"/>
          <p:cNvPicPr/>
          <p:nvPr/>
        </p:nvPicPr>
        <p:blipFill>
          <a:blip r:embed="rId1"/>
          <a:stretch>
            <a:fillRect/>
          </a:stretch>
        </p:blipFill>
        <p:spPr>
          <a:xfrm>
            <a:off x="478581" y="901700"/>
            <a:ext cx="936105" cy="328778"/>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401479"/>
          </a:xfrm>
        </p:spPr>
        <p:txBody>
          <a:bodyPr/>
          <a:lstStyle/>
          <a:p>
            <a:pPr hangingPunct="0">
              <a:spcAft>
                <a:spcPts val="0"/>
              </a:spcAf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动量观点在电磁感应现象中的应用</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电磁感应</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中的某些题目可以从动量角度分析，运用动量定理或动量守恒定律解决</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应用动量定理可以由动量变化来求解变力的冲量</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如在导体棒做非匀变速运动的问题中，应用动量定理可以解决应用牛顿运动定律时不易解答的问题</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导体棒或金属框在感应电流所引起的安培力作用下做非匀变速直线运动时，</a:t>
            </a:r>
            <a:endParaRPr lang="zh-CN" altLang="zh-CN" sz="23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安培力</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的冲量为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a:t>
            </a:r>
            <a:r>
              <a:rPr lang="en-US" altLang="zh-CN" sz="23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Blq</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磁通量</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的变化量</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Blx</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安培力是导体棒或金属框受到的合力，则</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题目中仅涉及速度</a:t>
            </a:r>
            <a:r>
              <a:rPr lang="en-US" altLang="zh-CN" sz="23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、电荷量</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、运动时间</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、运动位移</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时用动量定理求解更方便</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4" name="矩形 3"/>
              <p:cNvSpPr/>
              <p:nvPr/>
            </p:nvSpPr>
            <p:spPr>
              <a:xfrm>
                <a:off x="367836" y="3591678"/>
                <a:ext cx="10983954" cy="1121397"/>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zh-CN" altLang="zh-CN" sz="2300" dirty="0">
                    <a:solidFill>
                      <a:srgbClr val="000000"/>
                    </a:solidFill>
                    <a:cs typeface="Times New Roman" panose="02020603050405020304" pitchFamily="18" charset="0"/>
                  </a:rPr>
                  <a:t>通过导体棒或金属框某一横截面的电荷量为</a:t>
                </a:r>
                <a:r>
                  <a:rPr lang="en-US" altLang="zh-CN" sz="2300" i="1" dirty="0">
                    <a:solidFill>
                      <a:srgbClr val="000000"/>
                    </a:solidFill>
                    <a:cs typeface="Times New Roman" panose="02020603050405020304" pitchFamily="18" charset="0"/>
                  </a:rPr>
                  <a:t>q</a:t>
                </a:r>
                <a:r>
                  <a:rPr lang="zh-CN" altLang="zh-CN" sz="2300" dirty="0">
                    <a:solidFill>
                      <a:srgbClr val="000000"/>
                    </a:solidFill>
                    <a:cs typeface="Times New Roman" panose="02020603050405020304" pitchFamily="18" charset="0"/>
                  </a:rPr>
                  <a:t>＝</a:t>
                </a:r>
                <a:r>
                  <a:rPr lang="en-US" altLang="zh-CN" sz="2300" i="1" dirty="0" err="1">
                    <a:solidFill>
                      <a:srgbClr val="000000"/>
                    </a:solidFill>
                    <a:cs typeface="Times New Roman" panose="02020603050405020304" pitchFamily="18" charset="0"/>
                  </a:rPr>
                  <a:t>I</a:t>
                </a:r>
                <a:r>
                  <a:rPr lang="en-US" altLang="zh-CN" sz="2300" dirty="0" err="1">
                    <a:solidFill>
                      <a:srgbClr val="000000"/>
                    </a:solidFill>
                    <a:cs typeface="Times New Roman" panose="02020603050405020304" pitchFamily="18" charset="0"/>
                  </a:rPr>
                  <a:t>Δ</a:t>
                </a:r>
                <a:r>
                  <a:rPr lang="en-US" altLang="zh-CN" sz="2300" i="1" dirty="0" err="1">
                    <a:solidFill>
                      <a:srgbClr val="000000"/>
                    </a:solidFill>
                    <a:cs typeface="Times New Roman" panose="02020603050405020304" pitchFamily="18" charset="0"/>
                  </a:rPr>
                  <a:t>t</a:t>
                </a:r>
                <a:r>
                  <a:rPr lang="zh-CN" altLang="zh-CN" sz="2300" dirty="0">
                    <a:solidFill>
                      <a:srgbClr val="000000"/>
                    </a:solidFill>
                    <a:cs typeface="Times New Roman" panose="02020603050405020304" pitchFamily="18" charset="0"/>
                  </a:rPr>
                  <a:t>＝</a:t>
                </a:r>
                <a14:m>
                  <m:oMath xmlns:m="http://schemas.openxmlformats.org/officeDocument/2006/math">
                    <m:f>
                      <m:f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i="1">
                            <a:solidFill>
                              <a:srgbClr val="000000"/>
                            </a:solidFill>
                            <a:latin typeface="Cambria Math" panose="02040503050406030204" pitchFamily="18" charset="0"/>
                            <a:cs typeface="Times New Roman" panose="02020603050405020304" pitchFamily="18" charset="0"/>
                          </a:rPr>
                          <m:t>𝑬</m:t>
                        </m:r>
                      </m:num>
                      <m:den>
                        <m:sSub>
                          <m:sSub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i="1">
                                <a:solidFill>
                                  <a:srgbClr val="000000"/>
                                </a:solidFill>
                                <a:latin typeface="Cambria Math" panose="02040503050406030204" pitchFamily="18" charset="0"/>
                                <a:cs typeface="Times New Roman" panose="02020603050405020304" pitchFamily="18" charset="0"/>
                              </a:rPr>
                              <m:t>𝑹</m:t>
                            </m:r>
                          </m:e>
                          <m:sub>
                            <m:r>
                              <m:rPr>
                                <m:nor/>
                              </m:rPr>
                              <a:rPr lang="zh-CN" altLang="zh-CN" sz="2300">
                                <a:solidFill>
                                  <a:srgbClr val="000000"/>
                                </a:solidFill>
                                <a:latin typeface="Cambria Math" panose="02040503050406030204" pitchFamily="18" charset="0"/>
                                <a:cs typeface="Times New Roman" panose="02020603050405020304" pitchFamily="18" charset="0"/>
                              </a:rPr>
                              <m:t>总</m:t>
                            </m:r>
                          </m:sub>
                        </m:sSub>
                      </m:den>
                    </m:f>
                  </m:oMath>
                </a14:m>
                <a:r>
                  <a:rPr lang="en-US" altLang="zh-CN" sz="2300" dirty="0" err="1">
                    <a:solidFill>
                      <a:srgbClr val="000000"/>
                    </a:solidFill>
                    <a:cs typeface="Times New Roman" panose="02020603050405020304" pitchFamily="18" charset="0"/>
                  </a:rPr>
                  <a:t>Δ</a:t>
                </a:r>
                <a:r>
                  <a:rPr lang="en-US" altLang="zh-CN" sz="2300" i="1" dirty="0" err="1">
                    <a:solidFill>
                      <a:srgbClr val="000000"/>
                    </a:solidFill>
                    <a:cs typeface="Times New Roman" panose="02020603050405020304" pitchFamily="18" charset="0"/>
                  </a:rPr>
                  <a:t>t</a:t>
                </a:r>
                <a:r>
                  <a:rPr lang="zh-CN" altLang="zh-CN" sz="2300" dirty="0">
                    <a:solidFill>
                      <a:srgbClr val="000000"/>
                    </a:solidFill>
                    <a:cs typeface="Times New Roman" panose="02020603050405020304" pitchFamily="18" charset="0"/>
                  </a:rPr>
                  <a:t>＝</a:t>
                </a:r>
                <a:r>
                  <a:rPr lang="en-US" altLang="zh-CN" sz="2300" i="1" dirty="0">
                    <a:solidFill>
                      <a:srgbClr val="000000"/>
                    </a:solidFill>
                    <a:cs typeface="Times New Roman" panose="02020603050405020304" pitchFamily="18" charset="0"/>
                  </a:rPr>
                  <a:t>n</a:t>
                </a:r>
                <a14:m>
                  <m:oMath xmlns:m="http://schemas.openxmlformats.org/officeDocument/2006/math">
                    <m:f>
                      <m:f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i="1">
                            <a:solidFill>
                              <a:srgbClr val="000000"/>
                            </a:solidFill>
                            <a:latin typeface="Cambria Math" panose="02040503050406030204" pitchFamily="18" charset="0"/>
                            <a:cs typeface="Times New Roman" panose="02020603050405020304" pitchFamily="18" charset="0"/>
                          </a:rPr>
                          <m:t>𝚫</m:t>
                        </m:r>
                        <m:r>
                          <a:rPr lang="en-US" altLang="zh-CN" sz="2300" i="1">
                            <a:solidFill>
                              <a:srgbClr val="000000"/>
                            </a:solidFill>
                            <a:latin typeface="Cambria Math" panose="02040503050406030204" pitchFamily="18" charset="0"/>
                            <a:cs typeface="Times New Roman" panose="02020603050405020304" pitchFamily="18" charset="0"/>
                          </a:rPr>
                          <m:t>𝜱</m:t>
                        </m:r>
                      </m:num>
                      <m:den>
                        <m:sSub>
                          <m:sSub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i="1">
                                <a:solidFill>
                                  <a:srgbClr val="000000"/>
                                </a:solidFill>
                                <a:latin typeface="Cambria Math" panose="02040503050406030204" pitchFamily="18" charset="0"/>
                                <a:cs typeface="Times New Roman" panose="02020603050405020304" pitchFamily="18" charset="0"/>
                              </a:rPr>
                              <m:t>𝑹</m:t>
                            </m:r>
                          </m:e>
                          <m:sub>
                            <m:r>
                              <m:rPr>
                                <m:nor/>
                              </m:rPr>
                              <a:rPr lang="zh-CN" altLang="zh-CN" sz="2300">
                                <a:solidFill>
                                  <a:srgbClr val="000000"/>
                                </a:solidFill>
                                <a:latin typeface="Cambria Math" panose="02040503050406030204" pitchFamily="18" charset="0"/>
                                <a:cs typeface="Times New Roman" panose="02020603050405020304" pitchFamily="18" charset="0"/>
                              </a:rPr>
                              <m:t>总</m:t>
                            </m:r>
                          </m:sub>
                        </m:sSub>
                        <m:r>
                          <a:rPr lang="en-US" altLang="zh-CN" sz="2300" i="1">
                            <a:solidFill>
                              <a:srgbClr val="000000"/>
                            </a:solidFill>
                            <a:latin typeface="Cambria Math" panose="02040503050406030204" pitchFamily="18" charset="0"/>
                            <a:cs typeface="Times New Roman" panose="02020603050405020304" pitchFamily="18" charset="0"/>
                          </a:rPr>
                          <m:t>𝚫</m:t>
                        </m:r>
                        <m:r>
                          <a:rPr lang="en-US" altLang="zh-CN" sz="2300" i="1">
                            <a:solidFill>
                              <a:srgbClr val="000000"/>
                            </a:solidFill>
                            <a:latin typeface="Cambria Math" panose="02040503050406030204" pitchFamily="18" charset="0"/>
                            <a:cs typeface="Times New Roman" panose="02020603050405020304" pitchFamily="18" charset="0"/>
                          </a:rPr>
                          <m:t>𝒕</m:t>
                        </m:r>
                      </m:den>
                    </m:f>
                  </m:oMath>
                </a14:m>
                <a:r>
                  <a:rPr lang="en-US" altLang="zh-CN" sz="2300" dirty="0" err="1">
                    <a:solidFill>
                      <a:srgbClr val="000000"/>
                    </a:solidFill>
                    <a:cs typeface="Times New Roman" panose="02020603050405020304" pitchFamily="18" charset="0"/>
                  </a:rPr>
                  <a:t>Δ</a:t>
                </a:r>
                <a:r>
                  <a:rPr lang="en-US" altLang="zh-CN" sz="2300" i="1" dirty="0" err="1">
                    <a:solidFill>
                      <a:srgbClr val="000000"/>
                    </a:solidFill>
                    <a:cs typeface="Times New Roman" panose="02020603050405020304" pitchFamily="18" charset="0"/>
                  </a:rPr>
                  <a:t>t</a:t>
                </a:r>
                <a:r>
                  <a:rPr lang="zh-CN" altLang="zh-CN" sz="2300" dirty="0">
                    <a:solidFill>
                      <a:srgbClr val="000000"/>
                    </a:solidFill>
                    <a:cs typeface="Times New Roman" panose="02020603050405020304" pitchFamily="18" charset="0"/>
                  </a:rPr>
                  <a:t>＝</a:t>
                </a:r>
                <a:r>
                  <a:rPr lang="en-US" altLang="zh-CN" sz="2300" i="1" dirty="0">
                    <a:solidFill>
                      <a:srgbClr val="000000"/>
                    </a:solidFill>
                    <a:cs typeface="Times New Roman" panose="02020603050405020304" pitchFamily="18" charset="0"/>
                  </a:rPr>
                  <a:t>n</a:t>
                </a:r>
                <a14:m>
                  <m:oMath xmlns:m="http://schemas.openxmlformats.org/officeDocument/2006/math">
                    <m:f>
                      <m:f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i="1">
                            <a:solidFill>
                              <a:srgbClr val="000000"/>
                            </a:solidFill>
                            <a:latin typeface="Cambria Math" panose="02040503050406030204" pitchFamily="18" charset="0"/>
                            <a:cs typeface="Times New Roman" panose="02020603050405020304" pitchFamily="18" charset="0"/>
                          </a:rPr>
                          <m:t>𝚫</m:t>
                        </m:r>
                        <m:r>
                          <a:rPr lang="en-US" altLang="zh-CN" sz="2300" i="1">
                            <a:solidFill>
                              <a:srgbClr val="000000"/>
                            </a:solidFill>
                            <a:latin typeface="Cambria Math" panose="02040503050406030204" pitchFamily="18" charset="0"/>
                            <a:cs typeface="Times New Roman" panose="02020603050405020304" pitchFamily="18" charset="0"/>
                          </a:rPr>
                          <m:t>𝜱</m:t>
                        </m:r>
                      </m:num>
                      <m:den>
                        <m:sSub>
                          <m:sSubPr>
                            <m:ctrlPr>
                              <a:rPr lang="zh-CN" altLang="zh-CN" sz="23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300" i="1">
                                <a:solidFill>
                                  <a:srgbClr val="000000"/>
                                </a:solidFill>
                                <a:latin typeface="Cambria Math" panose="02040503050406030204" pitchFamily="18" charset="0"/>
                                <a:cs typeface="Times New Roman" panose="02020603050405020304" pitchFamily="18" charset="0"/>
                              </a:rPr>
                              <m:t>𝑹</m:t>
                            </m:r>
                          </m:e>
                          <m:sub>
                            <m:r>
                              <m:rPr>
                                <m:nor/>
                              </m:rPr>
                              <a:rPr lang="zh-CN" altLang="zh-CN" sz="2300">
                                <a:solidFill>
                                  <a:srgbClr val="000000"/>
                                </a:solidFill>
                                <a:latin typeface="Cambria Math" panose="02040503050406030204" pitchFamily="18" charset="0"/>
                                <a:cs typeface="Times New Roman" panose="02020603050405020304" pitchFamily="18" charset="0"/>
                              </a:rPr>
                              <m:t>总</m:t>
                            </m:r>
                          </m:sub>
                        </m:sSub>
                      </m:den>
                    </m:f>
                  </m:oMath>
                </a14:m>
                <a:r>
                  <a:rPr lang="zh-CN" altLang="zh-CN" sz="2300" dirty="0">
                    <a:solidFill>
                      <a:srgbClr val="000000"/>
                    </a:solidFill>
                    <a:cs typeface="Times New Roman" panose="02020603050405020304" pitchFamily="18" charset="0"/>
                  </a:rPr>
                  <a:t>，</a:t>
                </a:r>
                <a:endParaRPr lang="zh-CN" altLang="zh-CN" sz="2300" b="0" dirty="0">
                  <a:solidFill>
                    <a:srgbClr val="000000"/>
                  </a:solidFill>
                  <a:cs typeface="Times New Roman" panose="02020603050405020304" pitchFamily="18" charset="0"/>
                </a:endParaRPr>
              </a:p>
            </p:txBody>
          </p:sp>
        </mc:Choice>
        <mc:Fallback>
          <p:sp>
            <p:nvSpPr>
              <p:cNvPr id="4" name="矩形 3"/>
              <p:cNvSpPr>
                <a:spLocks noRot="1" noChangeAspect="1" noMove="1" noResize="1" noEditPoints="1" noAdjustHandles="1" noChangeArrowheads="1" noChangeShapeType="1" noTextEdit="1"/>
              </p:cNvSpPr>
              <p:nvPr/>
            </p:nvSpPr>
            <p:spPr>
              <a:xfrm>
                <a:off x="367836" y="3591678"/>
                <a:ext cx="10983954" cy="1121397"/>
              </a:xfrm>
              <a:prstGeom prst="rect">
                <a:avLst/>
              </a:prstGeom>
              <a:blipFill rotWithShape="1">
                <a:blip r:embed="rId1"/>
                <a:stretch>
                  <a:fillRect l="-2" t="-11" r="5" b="9"/>
                </a:stretch>
              </a:blipFill>
            </p:spPr>
            <p:txBody>
              <a:bodyPr/>
              <a:lstStyle/>
              <a:p>
                <a:r>
                  <a:rPr lang="zh-CN" altLang="en-US">
                    <a:noFill/>
                  </a:rPr>
                  <a:t> </a:t>
                </a:r>
              </a:p>
            </p:txBody>
          </p:sp>
        </mc:Fallback>
      </mc:AlternateContent>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知识点3.eps" descr="id:2147489851;FounderCES"/>
          <p:cNvPicPr/>
          <p:nvPr/>
        </p:nvPicPr>
        <p:blipFill>
          <a:blip r:embed="rId1"/>
          <a:stretch>
            <a:fillRect/>
          </a:stretch>
        </p:blipFill>
        <p:spPr>
          <a:xfrm>
            <a:off x="390148" y="908720"/>
            <a:ext cx="1279956" cy="340376"/>
          </a:xfrm>
          <a:prstGeom prst="rect">
            <a:avLst/>
          </a:prstGeom>
        </p:spPr>
      </p:pic>
      <p:sp>
        <p:nvSpPr>
          <p:cNvPr id="3" name="内容占位符 2"/>
          <p:cNvSpPr>
            <a:spLocks noGrp="1"/>
          </p:cNvSpPr>
          <p:nvPr>
            <p:ph idx="1"/>
          </p:nvPr>
        </p:nvSpPr>
        <p:spPr>
          <a:xfrm>
            <a:off x="360854" y="746120"/>
            <a:ext cx="11485848" cy="5008230"/>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电磁阻尼</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和电磁驱动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电磁阻尼</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概念：当导体在磁场中运动时，感应电流会使导体受到安培力，安培力总是</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阻碍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导体的运动，这种现象叫作电磁阻尼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应用：磁电式电流表中利用电磁阻尼使指针迅速停止摆动，便于读数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电磁驱动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概念：磁场相对于导体转动时，导体中产生感应电流，感应电流使导体受到安培力的作用，安培力使导体运动起来，这种作用常常称为电磁驱动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应用：交流感应电动机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883755"/>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双棒在相互平行的水平轨道间做切割磁感线运动时，若这两根导体棒所受的安培力等大反向，合外力为零，则两导体棒的总动量守恒，解决此类问题往往要应用动量守恒定律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电磁感应中有关导体棒动量问题的注意事项：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涉及单棒问题，一般考虑动量定理；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涉及双棒问题，一般考虑动量守恒定律；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分析导体棒的运动过程时要注意电路的串、并联及能量转化和守恒</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899948"/>
              </a:xfrm>
            </p:spPr>
            <p:txBody>
              <a:bodyPr/>
              <a:lstStyle/>
              <a:p>
                <a:pPr hangingPunct="0">
                  <a:spcAft>
                    <a:spcPts val="0"/>
                  </a:spcAft>
                </a:pPr>
                <a:r>
                  <a:rPr lang="en-US" altLang="zh-CN" sz="20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sz="20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如图所示，间距均为</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的光滑水平金属导轨与半径为</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的光滑半圆金属导轨平滑连接，半圆导轨在竖直平面内，水平导轨处于方向竖直向上、磁感应强度大小为</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的匀强磁场中</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在水平导轨上放置</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两导体棒，两棒长度均为</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、质量分别为</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、电阻分别为</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，两导体棒到半圆导轨底端的距离分别为</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足够大，</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0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现给</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棒一水平向右的初速度</a:t>
                </a:r>
                <a:r>
                  <a:rPr lang="en-US" altLang="zh-CN" sz="20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，大小为</a:t>
                </a:r>
                <a:r>
                  <a:rPr lang="en-US" altLang="zh-CN" sz="20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0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14:m>
                  <m:oMath xmlns:m="http://schemas.openxmlformats.org/officeDocument/2006/math">
                    <m:rad>
                      <m:radPr>
                        <m:degHide m:val="on"/>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𝒈𝑹</m:t>
                        </m:r>
                      </m:e>
                    </m:rad>
                  </m:oMath>
                </a14:m>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，一段时间后</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棒通过半圆导轨最高点后，恰好落到其初始位置</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棒离开导轨前两棒与导轨始终垂直且接触良好，两导体棒间未发生碰撞，导轨电阻不计，重力加速度为</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a:t>
                </a:r>
                <a:r>
                  <a:rPr lang="zh-CN"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endParaRPr lang="en-US" altLang="zh-CN" sz="20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sz="20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棒离开磁场前已与</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棒达到共速</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棒刚进入半圆导轨瞬间</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其两端电压为</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𝟐𝟓</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14:m>
                  <m:oMath xmlns:m="http://schemas.openxmlformats.org/officeDocument/2006/math">
                    <m:rad>
                      <m:radPr>
                        <m:degHide m:val="on"/>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𝒈𝑹</m:t>
                        </m:r>
                      </m:e>
                    </m:rad>
                  </m:oMath>
                </a14:m>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棒离开半圆导轨前</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通过其横截面的电荷量为</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𝑩𝑳</m:t>
                        </m:r>
                      </m:den>
                    </m:f>
                    <m:rad>
                      <m:radPr>
                        <m:degHide m:val="on"/>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𝒈𝑹</m:t>
                        </m:r>
                      </m:e>
                    </m:rad>
                  </m:oMath>
                </a14:m>
                <a:r>
                  <a:rPr lang="en-US"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2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0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棒离开水平导轨前</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棒上产生的焦耳热为</a:t>
                </a:r>
                <a:r>
                  <a:rPr lang="en-US" altLang="zh-CN" sz="20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sz="20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𝟐𝟐𝟓</m:t>
                        </m:r>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𝒎𝒈𝑹</m:t>
                        </m:r>
                      </m:num>
                      <m:den>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𝟑𝟐</m:t>
                        </m:r>
                      </m:den>
                    </m:f>
                  </m:oMath>
                </a14:m>
                <a:r>
                  <a:rPr lang="en-US"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en-US" altLang="zh-CN" sz="20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899948"/>
              </a:xfrm>
              <a:blipFill rotWithShape="1">
                <a:blip r:embed="rId1"/>
                <a:stretch>
                  <a:fillRect l="-2" t="-11" r="1" b="3"/>
                </a:stretch>
              </a:blipFill>
            </p:spPr>
            <p:txBody>
              <a:bodyPr/>
              <a:lstStyle/>
              <a:p>
                <a:r>
                  <a:rPr lang="zh-CN" altLang="en-US">
                    <a:noFill/>
                  </a:rPr>
                  <a:t> </a:t>
                </a:r>
              </a:p>
            </p:txBody>
          </p:sp>
        </mc:Fallback>
      </mc:AlternateContent>
      <p:pic>
        <p:nvPicPr>
          <p:cNvPr id="3" name="24典例5.eps" descr="id:2147492099;FounderCES"/>
          <p:cNvPicPr/>
          <p:nvPr/>
        </p:nvPicPr>
        <p:blipFill>
          <a:blip r:embed="rId2"/>
          <a:stretch>
            <a:fillRect/>
          </a:stretch>
        </p:blipFill>
        <p:spPr>
          <a:xfrm>
            <a:off x="506575" y="903023"/>
            <a:ext cx="936104" cy="301931"/>
          </a:xfrm>
          <a:prstGeom prst="rect">
            <a:avLst/>
          </a:prstGeom>
        </p:spPr>
      </p:pic>
      <p:pic>
        <p:nvPicPr>
          <p:cNvPr id="4" name="sf511.jpg" descr="id:2147492106;FounderCES"/>
          <p:cNvPicPr/>
          <p:nvPr/>
        </p:nvPicPr>
        <p:blipFill>
          <a:blip r:embed="rId3"/>
          <a:stretch>
            <a:fillRect/>
          </a:stretch>
        </p:blipFill>
        <p:spPr>
          <a:xfrm>
            <a:off x="7895406" y="4437112"/>
            <a:ext cx="2401103" cy="1504305"/>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9967"/>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BD</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92120;FounderCES"/>
          <p:cNvPicPr/>
          <p:nvPr/>
        </p:nvPicPr>
        <p:blipFill>
          <a:blip r:embed="rId1"/>
          <a:stretch>
            <a:fillRect/>
          </a:stretch>
        </p:blipFill>
        <p:spPr>
          <a:xfrm>
            <a:off x="506523" y="936713"/>
            <a:ext cx="898832" cy="320897"/>
          </a:xfrm>
          <a:prstGeom prst="rect">
            <a:avLst/>
          </a:prstGeom>
        </p:spPr>
      </p:pic>
      <p:pic>
        <p:nvPicPr>
          <p:cNvPr id="5" name="24解析.eps" descr="id:2147492113;FounderCES"/>
          <p:cNvPicPr/>
          <p:nvPr/>
        </p:nvPicPr>
        <p:blipFill>
          <a:blip r:embed="rId2"/>
          <a:stretch>
            <a:fillRect/>
          </a:stretch>
        </p:blipFill>
        <p:spPr>
          <a:xfrm>
            <a:off x="522597" y="1537175"/>
            <a:ext cx="898832" cy="320897"/>
          </a:xfrm>
          <a:prstGeom prst="rect">
            <a:avLst/>
          </a:prstGeom>
        </p:spPr>
      </p:pic>
      <mc:AlternateContent xmlns:mc="http://schemas.openxmlformats.org/markup-compatibility/2006">
        <mc:Choice xmlns:a14="http://schemas.microsoft.com/office/drawing/2010/main" Requires="a14">
          <p:sp>
            <p:nvSpPr>
              <p:cNvPr id="6" name="内容占位符 1"/>
              <p:cNvSpPr txBox="1"/>
              <p:nvPr/>
            </p:nvSpPr>
            <p:spPr bwMode="auto">
              <a:xfrm>
                <a:off x="360854" y="1196752"/>
                <a:ext cx="11485848" cy="3302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棒离开半圆导轨时速度为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由平抛运动规律可知</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𝒈𝑹</m:t>
                        </m:r>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棒从离开磁场瞬间到最高点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由动能定理可知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14:m>
                  <m:oMath xmlns:m="http://schemas.openxmlformats.org/officeDocument/2006/math">
                    <m:sSubSup>
                      <m:sSubSupPr>
                        <m:ctrlPr>
                          <a:rPr lang="zh-CN"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𝒈𝑹</m:t>
                        </m:r>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两棒在磁场中运动时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所受安培力等大反向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故整体动量守恒</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den>
                    </m:f>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𝒈𝑹</m:t>
                        </m:r>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360854" y="1196752"/>
                <a:ext cx="11485848" cy="3302058"/>
              </a:xfrm>
              <a:prstGeom prst="rect">
                <a:avLst/>
              </a:prstGeom>
              <a:blipFill rotWithShape="1">
                <a:blip r:embed="rId3"/>
                <a:stretch>
                  <a:fillRect l="-2" t="-936" r="1" b="1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sf511.jpg" descr="id:2147492106;FounderCES"/>
          <p:cNvPicPr/>
          <p:nvPr/>
        </p:nvPicPr>
        <p:blipFill>
          <a:blip r:embed="rId4"/>
          <a:stretch>
            <a:fillRect/>
          </a:stretch>
        </p:blipFill>
        <p:spPr>
          <a:xfrm>
            <a:off x="4222998" y="4435477"/>
            <a:ext cx="3096344" cy="193987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内容占位符 1"/>
              <p:cNvSpPr txBox="1"/>
              <p:nvPr/>
            </p:nvSpPr>
            <p:spPr bwMode="auto">
              <a:xfrm>
                <a:off x="360854" y="703411"/>
                <a:ext cx="11485848" cy="5515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棒刚进入半圆导轨瞬间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其两端电压为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endPar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𝒈𝑹</m:t>
                        </m:r>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棒离开磁场瞬间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由动量定理</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bar>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ba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𝑩𝑳</m:t>
                        </m:r>
                      </m:den>
                    </m:f>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𝒈𝑹</m:t>
                        </m:r>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棒离开</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磁场</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之后</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进入半圆轨道</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棒仍切割磁场产生感应电流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故通过导体棒</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的电荷量大于</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𝑩𝑳</m:t>
                        </m:r>
                      </m:den>
                    </m:f>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𝒈𝑹</m:t>
                        </m:r>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根据能量守恒定律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系统产生的焦耳热为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两导体棒产生的焦耳热与电阻成正比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棒上产生的焦耳热为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𝟐𝟐𝟓</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𝒎𝒈𝑹</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6" name="内容占位符 1"/>
              <p:cNvSpPr txBox="1">
                <a:spLocks noRot="1" noChangeAspect="1" noMove="1" noResize="1" noEditPoints="1" noAdjustHandles="1" noChangeArrowheads="1" noChangeShapeType="1" noTextEdit="1"/>
              </p:cNvSpPr>
              <p:nvPr/>
            </p:nvSpPr>
            <p:spPr bwMode="auto">
              <a:xfrm>
                <a:off x="360854" y="703411"/>
                <a:ext cx="11485848" cy="5515610"/>
              </a:xfrm>
              <a:prstGeom prst="rect">
                <a:avLst/>
              </a:prstGeom>
              <a:blipFill rotWithShape="1">
                <a:blip r:embed="rId1"/>
                <a:stretch>
                  <a:fillRect l="-2" t="-8" r="1" b="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7" name="sf511.jpg" descr="id:2147492106;FounderCES"/>
          <p:cNvPicPr/>
          <p:nvPr/>
        </p:nvPicPr>
        <p:blipFill>
          <a:blip r:embed="rId2">
            <a:clrChange>
              <a:clrFrom>
                <a:srgbClr val="FFFFFE"/>
              </a:clrFrom>
              <a:clrTo>
                <a:srgbClr val="FFFFFE">
                  <a:alpha val="0"/>
                </a:srgbClr>
              </a:clrTo>
            </a:clrChange>
          </a:blip>
          <a:stretch>
            <a:fillRect/>
          </a:stretch>
        </p:blipFill>
        <p:spPr>
          <a:xfrm>
            <a:off x="8471470" y="1052736"/>
            <a:ext cx="3096344" cy="193987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310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电磁感应</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中的图像问题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等图像问题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明确图像的种类，即是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图像还是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图像，或者</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分析电磁感应的具体过程；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根据楞次定律或右手定则判断感应电动势或感应电流的方向；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根据法拉第电磁感应定律求出感应电动势的大小，根据闭合电路欧姆定律求出感应电流的大小；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结合安培力、牛顿运动定律等知识分析其他相关问题</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情境6.eps" descr="id:2147492127;FounderCES"/>
          <p:cNvPicPr/>
          <p:nvPr/>
        </p:nvPicPr>
        <p:blipFill>
          <a:blip r:embed="rId1"/>
          <a:stretch>
            <a:fillRect/>
          </a:stretch>
        </p:blipFill>
        <p:spPr>
          <a:xfrm>
            <a:off x="478582" y="936713"/>
            <a:ext cx="927532" cy="325767"/>
          </a:xfrm>
          <a:prstGeom prst="rect">
            <a:avLst/>
          </a:prstGeom>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线框进入磁场的图像问题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如下表所示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428257" y="1507454"/>
              <a:ext cx="11418445" cy="4616196"/>
            </p:xfrm>
            <a:graphic>
              <a:graphicData uri="http://schemas.openxmlformats.org/drawingml/2006/table">
                <a:tbl>
                  <a:tblPr firstRow="1" firstCol="1" bandRow="1"/>
                  <a:tblGrid>
                    <a:gridCol w="659986"/>
                    <a:gridCol w="1979958"/>
                    <a:gridCol w="2199193"/>
                    <a:gridCol w="2411988"/>
                    <a:gridCol w="4167320"/>
                  </a:tblGrid>
                  <a:tr h="1479319">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光滑水平面上运动的正方形线框</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926" marR="599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运动图像</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进入磁场开始计时</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926" marR="599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电流变化图像</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逆时针方向为正</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926" marR="599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分析</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926" marR="599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3046644">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不受</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外力</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926" marR="599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926" marR="599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926" marR="599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线框进入磁场时</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𝐁</m:t>
                                      </m:r>
                                    </m:e>
                                    <m:sup>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𝒅</m:t>
                                      </m:r>
                                    </m:e>
                                    <m:sup>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r>
                                    <m:rPr>
                                      <m:nor/>
                                    </m:rPr>
                                    <a:rPr lang="en-US" altLang="zh-CN" sz="2200" b="1" i="1" dirty="0"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线框完全进入磁场时</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匀速</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线框穿出磁场时</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𝐁</m:t>
                                      </m:r>
                                    </m:e>
                                    <m:sup>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𝒅</m:t>
                                      </m:r>
                                    </m:e>
                                    <m:sup>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r>
                                    <m:rPr>
                                      <m:nor/>
                                    </m:rPr>
                                    <a:rPr lang="en-US" altLang="zh-CN" sz="2200" b="1" i="1" dirty="0"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𝐑</m:t>
                                  </m:r>
                                </m:den>
                              </m:f>
                            </m:oMath>
                          </a14:m>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电流方向改变</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926" marR="599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428257" y="1507454"/>
              <a:ext cx="11418445" cy="4616196"/>
            </p:xfrm>
            <a:graphic>
              <a:graphicData uri="http://schemas.openxmlformats.org/drawingml/2006/table">
                <a:tbl>
                  <a:tblPr firstRow="1" firstCol="1" bandRow="1"/>
                  <a:tblGrid>
                    <a:gridCol w="659986"/>
                    <a:gridCol w="1979958"/>
                    <a:gridCol w="2199193"/>
                    <a:gridCol w="2411988"/>
                    <a:gridCol w="4167320"/>
                  </a:tblGrid>
                  <a:tr h="1479319">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光滑水平面上运动的正方形线框</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926" marR="599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运动图像</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进入磁场开始计时</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926" marR="599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电流变化图像</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逆时针方向为正</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926" marR="599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分析</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926" marR="599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3086100">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不受</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外力</a:t>
                          </a: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926" marR="599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926" marR="599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59926" marR="599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59926" marR="5992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bl>
              </a:graphicData>
            </a:graphic>
          </p:graphicFrame>
        </mc:Fallback>
      </mc:AlternateContent>
      <p:pic>
        <p:nvPicPr>
          <p:cNvPr id="2054" name="aa0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4686" y="3681342"/>
            <a:ext cx="1402102" cy="1384792"/>
          </a:xfrm>
          <a:prstGeom prst="rect">
            <a:avLst/>
          </a:prstGeom>
          <a:noFill/>
          <a:extLst>
            <a:ext uri="{909E8E84-426E-40DD-AFC4-6F175D3DCCD1}">
              <a14:hiddenFill xmlns:a14="http://schemas.microsoft.com/office/drawing/2010/main">
                <a:solidFill>
                  <a:srgbClr val="FFFFFF"/>
                </a:solidFill>
              </a14:hiddenFill>
            </a:ext>
          </a:extLst>
        </p:spPr>
      </p:pic>
      <p:pic>
        <p:nvPicPr>
          <p:cNvPr id="2053" name="aa1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85187" y="3665772"/>
            <a:ext cx="1557891" cy="1419412"/>
          </a:xfrm>
          <a:prstGeom prst="rect">
            <a:avLst/>
          </a:prstGeom>
          <a:noFill/>
          <a:extLst>
            <a:ext uri="{909E8E84-426E-40DD-AFC4-6F175D3DCCD1}">
              <a14:hiddenFill xmlns:a14="http://schemas.microsoft.com/office/drawing/2010/main">
                <a:solidFill>
                  <a:srgbClr val="FFFFFF"/>
                </a:solidFill>
              </a14:hiddenFill>
            </a:ext>
          </a:extLst>
        </p:spPr>
      </p:pic>
      <p:pic>
        <p:nvPicPr>
          <p:cNvPr id="2052" name="aa1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17435" y="3665772"/>
            <a:ext cx="1557891" cy="141941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469251" y="1034074"/>
          <a:ext cx="11233249" cy="4389120"/>
        </p:xfrm>
        <a:graphic>
          <a:graphicData uri="http://schemas.openxmlformats.org/drawingml/2006/table">
            <a:tbl>
              <a:tblPr firstRow="1" firstCol="1" bandRow="1"/>
              <a:tblGrid>
                <a:gridCol w="1224136"/>
                <a:gridCol w="1728192"/>
                <a:gridCol w="2952328"/>
                <a:gridCol w="2592288"/>
                <a:gridCol w="2736305"/>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光滑水平面上运动的正方形线框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运动图像</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进入磁场开始计时</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电流变化</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en-US" alt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pP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逆时针方向为正</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分析</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受恒力</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初入磁场时</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endPar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线框初入磁场时</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线框匀速进入磁场直至线框完全进入</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之后</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400" b="1" baseline="-25000"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线框又匀加速</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3078" name="aa14.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761370" y="3445480"/>
            <a:ext cx="1512168" cy="1333010"/>
          </a:xfrm>
          <a:prstGeom prst="rect">
            <a:avLst/>
          </a:prstGeom>
          <a:noFill/>
          <a:extLst>
            <a:ext uri="{909E8E84-426E-40DD-AFC4-6F175D3DCCD1}">
              <a14:hiddenFill xmlns:a14="http://schemas.microsoft.com/office/drawing/2010/main">
                <a:solidFill>
                  <a:srgbClr val="FFFFFF"/>
                </a:solidFill>
              </a14:hiddenFill>
            </a:ext>
          </a:extLst>
        </p:spPr>
      </p:pic>
      <p:pic>
        <p:nvPicPr>
          <p:cNvPr id="3077" name="aa1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39361" y="3404634"/>
            <a:ext cx="1758482" cy="1445864"/>
          </a:xfrm>
          <a:prstGeom prst="rect">
            <a:avLst/>
          </a:prstGeom>
          <a:noFill/>
          <a:extLst>
            <a:ext uri="{909E8E84-426E-40DD-AFC4-6F175D3DCCD1}">
              <a14:hiddenFill xmlns:a14="http://schemas.microsoft.com/office/drawing/2010/main">
                <a:solidFill>
                  <a:srgbClr val="FFFFFF"/>
                </a:solidFill>
              </a14:hiddenFill>
            </a:ext>
          </a:extLst>
        </p:spPr>
      </p:pic>
      <p:pic>
        <p:nvPicPr>
          <p:cNvPr id="3076" name="aa1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3947" y="3050298"/>
            <a:ext cx="2016224" cy="183700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469251" y="1034074"/>
          <a:ext cx="11233249" cy="4868355"/>
        </p:xfrm>
        <a:graphic>
          <a:graphicData uri="http://schemas.openxmlformats.org/drawingml/2006/table">
            <a:tbl>
              <a:tblPr firstRow="1" firstCol="1" bandRow="1"/>
              <a:tblGrid>
                <a:gridCol w="1224136"/>
                <a:gridCol w="1728192"/>
                <a:gridCol w="2457603"/>
                <a:gridCol w="2016224"/>
                <a:gridCol w="3807094"/>
              </a:tblGrid>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光滑水平面上运动的正方形线框</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运动图像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进入磁场</a:t>
                      </a:r>
                      <a:r>
                        <a:rPr lang="zh-CN" sz="2400" b="1"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开</a:t>
                      </a:r>
                      <a:endParaRPr lang="en-US" altLang="zh-CN" sz="2400" b="1"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始</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计时</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电流变化</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en-US" alt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pP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逆时针</a:t>
                      </a:r>
                      <a:r>
                        <a:rPr lang="zh-CN" sz="2400" b="1"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方向</a:t>
                      </a:r>
                      <a:endParaRPr lang="en-US" altLang="zh-CN" sz="2400" b="1"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正</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分析</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受恒力</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初入磁场时</a:t>
                      </a:r>
                      <a:r>
                        <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alt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endPar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50000"/>
                        </a:lnSpc>
                        <a:spcAft>
                          <a:spcPts val="0"/>
                        </a:spcAft>
                      </a:pPr>
                      <a:r>
                        <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altLang="zh-CN"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altLang="zh-CN"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可能重合</a:t>
                      </a:r>
                      <a:endParaRPr lang="zh-CN"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en-US" altLang="zh-CN" sz="2400" b="1" i="1" dirty="0" smtClean="0">
                        <a:solidFill>
                          <a:srgbClr val="000000"/>
                        </a:solidFill>
                        <a:effectLst/>
                        <a:latin typeface="Times New Roman" panose="02020603050405020304" pitchFamily="18" charset="0"/>
                        <a:ea typeface="宋体" panose="02010600030101010101" pitchFamily="2" charset="-122"/>
                      </a:endParaRPr>
                    </a:p>
                    <a:p>
                      <a:pPr algn="just" hangingPunct="0">
                        <a:lnSpc>
                          <a:spcPct val="150000"/>
                        </a:lnSpc>
                        <a:spcAft>
                          <a:spcPts val="0"/>
                        </a:spcAft>
                      </a:pPr>
                      <a:endParaRPr lang="en-US" altLang="zh-CN" sz="2400" b="1" i="1" dirty="0" smtClean="0">
                        <a:solidFill>
                          <a:srgbClr val="000000"/>
                        </a:solidFill>
                        <a:effectLst/>
                        <a:latin typeface="Times New Roman" panose="02020603050405020304" pitchFamily="18" charset="0"/>
                        <a:ea typeface="宋体" panose="02010600030101010101" pitchFamily="2" charset="-122"/>
                      </a:endParaRPr>
                    </a:p>
                    <a:p>
                      <a:pPr algn="just" hangingPunct="0">
                        <a:lnSpc>
                          <a:spcPct val="150000"/>
                        </a:lnSpc>
                        <a:spcAft>
                          <a:spcPts val="0"/>
                        </a:spcAft>
                      </a:pPr>
                      <a:endParaRPr lang="en-US" altLang="zh-CN" sz="2400" b="1" i="1" dirty="0" smtClean="0">
                        <a:solidFill>
                          <a:srgbClr val="000000"/>
                        </a:solidFill>
                        <a:effectLst/>
                        <a:latin typeface="Times New Roman" panose="02020603050405020304" pitchFamily="18" charset="0"/>
                        <a:ea typeface="宋体" panose="02010600030101010101" pitchFamily="2" charset="-122"/>
                      </a:endParaRPr>
                    </a:p>
                    <a:p>
                      <a:pPr algn="just" hangingPunct="0">
                        <a:lnSpc>
                          <a:spcPct val="150000"/>
                        </a:lnSpc>
                        <a:spcAft>
                          <a:spcPts val="0"/>
                        </a:spcAft>
                      </a:pPr>
                      <a:endParaRPr lang="en-US" altLang="zh-CN" sz="2400" b="1" i="1" dirty="0" smtClean="0">
                        <a:solidFill>
                          <a:srgbClr val="000000"/>
                        </a:solidFill>
                        <a:effectLst/>
                        <a:latin typeface="Times New Roman" panose="02020603050405020304" pitchFamily="18" charset="0"/>
                        <a:ea typeface="宋体" panose="02010600030101010101" pitchFamily="2" charset="-122"/>
                      </a:endParaRPr>
                    </a:p>
                    <a:p>
                      <a:pPr algn="just" hangingPunct="0">
                        <a:lnSpc>
                          <a:spcPct val="150000"/>
                        </a:lnSpc>
                        <a:spcAft>
                          <a:spcPts val="0"/>
                        </a:spcAft>
                      </a:pPr>
                      <a:r>
                        <a:rPr lang="en-US" altLang="zh-CN" sz="2400" b="1" i="1" dirty="0" smtClean="0">
                          <a:solidFill>
                            <a:srgbClr val="000000"/>
                          </a:solidFill>
                          <a:effectLst/>
                          <a:latin typeface="Times New Roman" panose="02020603050405020304" pitchFamily="18" charset="0"/>
                          <a:ea typeface="宋体" panose="02010600030101010101" pitchFamily="2" charset="-122"/>
                        </a:rPr>
                        <a:t>t</a:t>
                      </a:r>
                      <a:r>
                        <a:rPr lang="en-US" altLang="zh-CN" sz="2400" b="1" baseline="-25000" dirty="0" smtClean="0">
                          <a:solidFill>
                            <a:srgbClr val="000000"/>
                          </a:solidFill>
                          <a:effectLst/>
                          <a:latin typeface="Times New Roman" panose="02020603050405020304" pitchFamily="18" charset="0"/>
                          <a:ea typeface="宋体" panose="02010600030101010101" pitchFamily="2" charset="-122"/>
                        </a:rPr>
                        <a:t>1</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altLang="zh-CN" sz="2400" b="1" i="1" dirty="0" smtClean="0">
                          <a:solidFill>
                            <a:srgbClr val="000000"/>
                          </a:solidFill>
                          <a:effectLst/>
                          <a:latin typeface="Times New Roman" panose="02020603050405020304" pitchFamily="18" charset="0"/>
                          <a:ea typeface="宋体" panose="02010600030101010101" pitchFamily="2" charset="-122"/>
                        </a:rPr>
                        <a:t>t</a:t>
                      </a:r>
                      <a:r>
                        <a:rPr lang="en-US" altLang="zh-CN" sz="2400" b="1" baseline="-25000" dirty="0" smtClean="0">
                          <a:solidFill>
                            <a:srgbClr val="000000"/>
                          </a:solidFill>
                          <a:effectLst/>
                          <a:latin typeface="Times New Roman" panose="02020603050405020304" pitchFamily="18" charset="0"/>
                          <a:ea typeface="宋体" panose="02010600030101010101" pitchFamily="2" charset="-122"/>
                        </a:rPr>
                        <a:t>2</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可能重合</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线框初入磁场时</a:t>
                      </a:r>
                      <a:r>
                        <a:rPr lang="en-US" altLang="zh-CN" sz="2400" b="1" i="1" dirty="0" smtClean="0">
                          <a:solidFill>
                            <a:srgbClr val="000000"/>
                          </a:solidFill>
                          <a:effectLst/>
                          <a:latin typeface="Times New Roman" panose="02020603050405020304" pitchFamily="18" charset="0"/>
                          <a:ea typeface="宋体" panose="02010600030101010101" pitchFamily="2" charset="-122"/>
                        </a:rPr>
                        <a:t>F</a:t>
                      </a:r>
                      <a:r>
                        <a:rPr lang="zh-CN" alt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altLang="zh-CN" sz="2400" b="1" dirty="0" smtClean="0">
                          <a:solidFill>
                            <a:srgbClr val="000000"/>
                          </a:solidFill>
                          <a:effectLst/>
                          <a:ea typeface="宋体" panose="02010600030101010101" pitchFamily="2" charset="-122"/>
                          <a:cs typeface="Times New Roman" panose="02020603050405020304" pitchFamily="18" charset="0"/>
                        </a:rPr>
                        <a:t>＜</a:t>
                      </a:r>
                      <a:r>
                        <a:rPr lang="en-US" altLang="zh-CN" sz="2400" b="1" i="1" dirty="0" smtClean="0">
                          <a:solidFill>
                            <a:srgbClr val="000000"/>
                          </a:solidFill>
                          <a:effectLst/>
                          <a:latin typeface="Times New Roman" panose="02020603050405020304" pitchFamily="18" charset="0"/>
                          <a:ea typeface="宋体" panose="02010600030101010101" pitchFamily="2" charset="-122"/>
                        </a:rPr>
                        <a:t>F</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线框加速</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dirty="0"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400" b="1" dirty="0" smtClean="0">
                          <a:solidFill>
                            <a:srgbClr val="000000"/>
                          </a:solidFill>
                          <a:effectLst/>
                          <a:latin typeface="+mn-ea"/>
                          <a:ea typeface="+mn-ea"/>
                        </a:rPr>
                        <a:t>↑</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dirty="0" smtClean="0">
                          <a:solidFill>
                            <a:srgbClr val="000000"/>
                          </a:solidFill>
                          <a:effectLst/>
                          <a:latin typeface="Times New Roman" panose="02020603050405020304" pitchFamily="18" charset="0"/>
                          <a:ea typeface="宋体" panose="02010600030101010101" pitchFamily="2" charset="-122"/>
                        </a:rPr>
                        <a:t>a</a:t>
                      </a:r>
                      <a:r>
                        <a:rPr lang="zh-CN" altLang="zh-CN" sz="2400" b="1" dirty="0" smtClean="0">
                          <a:solidFill>
                            <a:srgbClr val="000000"/>
                          </a:solidFill>
                          <a:effectLst/>
                          <a:latin typeface="+mn-ea"/>
                          <a:ea typeface="+mn-ea"/>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直至</a:t>
                      </a:r>
                      <a:r>
                        <a:rPr lang="en-US" altLang="zh-CN" sz="2400" b="1" i="1" dirty="0"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最大</a:t>
                      </a:r>
                      <a:r>
                        <a:rPr lang="en-US" altLang="zh-CN" sz="2400" b="1" dirty="0" smtClean="0">
                          <a:solidFill>
                            <a:srgbClr val="000000"/>
                          </a:solidFill>
                          <a:effectLst/>
                          <a:latin typeface="宋体" panose="02010600030101010101" pitchFamily="2" charset="-122"/>
                          <a:cs typeface="Times New Roman" panose="02020603050405020304" pitchFamily="18" charset="0"/>
                        </a:rPr>
                        <a:t>(</a:t>
                      </a:r>
                      <a:r>
                        <a:rPr lang="en-US" altLang="zh-CN" sz="2400" b="1" i="1" dirty="0"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altLang="zh-CN" sz="2400" b="1"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能否到达最大与</a:t>
                      </a:r>
                      <a:r>
                        <a:rPr lang="en-US" altLang="zh-CN" sz="2400" b="1" i="1" dirty="0" smtClean="0">
                          <a:solidFill>
                            <a:srgbClr val="000000"/>
                          </a:solidFill>
                          <a:effectLst/>
                          <a:latin typeface="Times New Roman" panose="02020603050405020304" pitchFamily="18" charset="0"/>
                          <a:ea typeface="宋体" panose="02010600030101010101" pitchFamily="2" charset="-122"/>
                        </a:rPr>
                        <a:t>d</a:t>
                      </a:r>
                      <a:r>
                        <a:rPr lang="zh-CN" altLang="zh-CN" sz="2400" b="1"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有关</a:t>
                      </a:r>
                      <a:r>
                        <a:rPr lang="en-US" altLang="zh-CN" sz="2400" b="1" dirty="0" smtClean="0">
                          <a:solidFill>
                            <a:srgbClr val="000000"/>
                          </a:solidFill>
                          <a:effectLst/>
                          <a:latin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此时</a:t>
                      </a:r>
                      <a:r>
                        <a:rPr lang="en-US" altLang="zh-CN" sz="2400" b="1" i="1" dirty="0" smtClean="0">
                          <a:solidFill>
                            <a:srgbClr val="000000"/>
                          </a:solidFill>
                          <a:effectLst/>
                          <a:latin typeface="Times New Roman" panose="02020603050405020304" pitchFamily="18" charset="0"/>
                          <a:ea typeface="宋体" panose="02010600030101010101" pitchFamily="2" charset="-122"/>
                        </a:rPr>
                        <a:t>F</a:t>
                      </a:r>
                      <a:r>
                        <a:rPr lang="zh-CN" alt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altLang="zh-CN" sz="2400" b="1" dirty="0" smtClean="0">
                          <a:solidFill>
                            <a:srgbClr val="000000"/>
                          </a:solidFill>
                          <a:effectLst/>
                          <a:ea typeface="宋体" panose="02010600030101010101" pitchFamily="2" charset="-122"/>
                          <a:cs typeface="Times New Roman" panose="02020603050405020304" pitchFamily="18" charset="0"/>
                        </a:rPr>
                        <a:t>＝</a:t>
                      </a:r>
                      <a:r>
                        <a:rPr lang="en-US" altLang="zh-CN" sz="2400" b="1" i="1" dirty="0" smtClean="0">
                          <a:solidFill>
                            <a:srgbClr val="000000"/>
                          </a:solidFill>
                          <a:effectLst/>
                          <a:latin typeface="Times New Roman" panose="02020603050405020304" pitchFamily="18" charset="0"/>
                          <a:ea typeface="宋体" panose="02010600030101010101" pitchFamily="2" charset="-122"/>
                        </a:rPr>
                        <a:t>F</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线框完全进入磁场后</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dirty="0" smtClean="0">
                          <a:solidFill>
                            <a:srgbClr val="000000"/>
                          </a:solidFill>
                          <a:effectLst/>
                          <a:latin typeface="Times New Roman" panose="02020603050405020304" pitchFamily="18" charset="0"/>
                          <a:ea typeface="宋体" panose="02010600030101010101" pitchFamily="2" charset="-122"/>
                        </a:rPr>
                        <a:t>F</a:t>
                      </a:r>
                      <a:r>
                        <a:rPr lang="zh-CN" alt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altLang="zh-CN" sz="2400" b="1" dirty="0" smtClean="0">
                          <a:solidFill>
                            <a:srgbClr val="000000"/>
                          </a:solidFill>
                          <a:effectLst/>
                          <a:ea typeface="宋体" panose="02010600030101010101" pitchFamily="2" charset="-122"/>
                          <a:cs typeface="Times New Roman" panose="02020603050405020304" pitchFamily="18" charset="0"/>
                        </a:rPr>
                        <a:t>＝</a:t>
                      </a:r>
                      <a:r>
                        <a:rPr lang="en-US" altLang="zh-CN" sz="2400" b="1" dirty="0" smtClean="0">
                          <a:solidFill>
                            <a:srgbClr val="000000"/>
                          </a:solidFill>
                          <a:effectLst/>
                          <a:latin typeface="Times New Roman" panose="02020603050405020304" pitchFamily="18" charset="0"/>
                          <a:ea typeface="宋体" panose="02010600030101010101" pitchFamily="2" charset="-122"/>
                        </a:rPr>
                        <a:t>0</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线框又匀加速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3078" name="aa14.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774726" y="3573016"/>
            <a:ext cx="1512168" cy="1333010"/>
          </a:xfrm>
          <a:prstGeom prst="rect">
            <a:avLst/>
          </a:prstGeom>
          <a:noFill/>
          <a:extLst>
            <a:ext uri="{909E8E84-426E-40DD-AFC4-6F175D3DCCD1}">
              <a14:hiddenFill xmlns:a14="http://schemas.microsoft.com/office/drawing/2010/main">
                <a:solidFill>
                  <a:srgbClr val="FFFFFF"/>
                </a:solidFill>
              </a14:hiddenFill>
            </a:ext>
          </a:extLst>
        </p:spPr>
      </p:pic>
      <p:pic>
        <p:nvPicPr>
          <p:cNvPr id="6" name="aa15.jpg"/>
          <p:cNvPicPr/>
          <p:nvPr/>
        </p:nvPicPr>
        <p:blipFill>
          <a:blip r:embed="rId2"/>
          <a:stretch>
            <a:fillRect/>
          </a:stretch>
        </p:blipFill>
        <p:spPr>
          <a:xfrm>
            <a:off x="3646934" y="3545023"/>
            <a:ext cx="2013118" cy="1651025"/>
          </a:xfrm>
          <a:prstGeom prst="rect">
            <a:avLst/>
          </a:prstGeom>
        </p:spPr>
      </p:pic>
      <p:pic>
        <p:nvPicPr>
          <p:cNvPr id="7" name="aa16.jpg"/>
          <p:cNvPicPr/>
          <p:nvPr/>
        </p:nvPicPr>
        <p:blipFill>
          <a:blip r:embed="rId3"/>
          <a:stretch>
            <a:fillRect/>
          </a:stretch>
        </p:blipFill>
        <p:spPr>
          <a:xfrm>
            <a:off x="5960521" y="3499942"/>
            <a:ext cx="1875314" cy="1548386"/>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478581" y="1032979"/>
          <a:ext cx="11233150" cy="4937760"/>
        </p:xfrm>
        <a:graphic>
          <a:graphicData uri="http://schemas.openxmlformats.org/drawingml/2006/table">
            <a:tbl>
              <a:tblPr firstRow="1" firstCol="1" bandRow="1"/>
              <a:tblGrid>
                <a:gridCol w="1017443"/>
                <a:gridCol w="1820545"/>
                <a:gridCol w="2585085"/>
                <a:gridCol w="2251710"/>
                <a:gridCol w="3558466"/>
              </a:tblGrid>
              <a:tr h="1215333">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类型</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光滑水平面上运动的正方形线框</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运动图像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进入磁场</a:t>
                      </a:r>
                      <a:r>
                        <a:rPr lang="zh-CN" sz="2400" b="1"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开始</a:t>
                      </a:r>
                      <a:endParaRPr lang="en-US" altLang="zh-CN" sz="2400" b="1"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计时</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电流变化</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en-US" alt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algn="ctr" hangingPunct="0">
                        <a:lnSpc>
                          <a:spcPct val="150000"/>
                        </a:lnSpc>
                        <a:spcAft>
                          <a:spcPts val="0"/>
                        </a:spcAft>
                      </a:pPr>
                      <a:r>
                        <a:rPr lang="en-US"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逆时针</a:t>
                      </a:r>
                      <a:r>
                        <a:rPr lang="zh-CN" sz="2400" b="1"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方向</a:t>
                      </a:r>
                      <a:endParaRPr lang="en-US" altLang="zh-CN" sz="2400" b="1"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endParaRPr>
                    </a:p>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为正</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分析</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835777">
                <a:tc>
                  <a:txBody>
                    <a:bodyPr/>
                    <a:lstStyle/>
                    <a:p>
                      <a:pPr algn="ctr" hangingPunct="0">
                        <a:lnSpc>
                          <a:spcPct val="150000"/>
                        </a:lnSpc>
                        <a:spcAft>
                          <a:spcPts val="0"/>
                        </a:spcAft>
                      </a:pP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受恒力</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初入磁场时</a:t>
                      </a:r>
                      <a:r>
                        <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alt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endParaRPr lang="zh-CN"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a:lnSpc>
                          <a:spcPct val="150000"/>
                        </a:lnSpc>
                        <a:spcAft>
                          <a:spcPts val="0"/>
                        </a:spcAft>
                      </a:pPr>
                      <a:endPar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a:lnSpc>
                          <a:spcPct val="150000"/>
                        </a:lnSpc>
                        <a:spcAft>
                          <a:spcPts val="0"/>
                        </a:spcAft>
                      </a:pPr>
                      <a:endPar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a:lnSpc>
                          <a:spcPct val="150000"/>
                        </a:lnSpc>
                        <a:spcAft>
                          <a:spcPts val="0"/>
                        </a:spcAft>
                      </a:pPr>
                      <a:endPar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a:lnSpc>
                          <a:spcPct val="150000"/>
                        </a:lnSpc>
                        <a:spcAft>
                          <a:spcPts val="0"/>
                        </a:spcAft>
                      </a:pPr>
                      <a:r>
                        <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altLang="zh-CN"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en-US" altLang="zh-CN" sz="24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可能重合</a:t>
                      </a:r>
                      <a:endParaRPr lang="zh-CN"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endParaRPr lang="en-US" altLang="zh-CN" sz="2400" b="1" i="1" dirty="0" smtClean="0">
                        <a:solidFill>
                          <a:srgbClr val="000000"/>
                        </a:solidFill>
                        <a:effectLst/>
                        <a:latin typeface="Times New Roman" panose="02020603050405020304" pitchFamily="18" charset="0"/>
                        <a:ea typeface="宋体" panose="02010600030101010101" pitchFamily="2" charset="-122"/>
                      </a:endParaRPr>
                    </a:p>
                    <a:p>
                      <a:pPr algn="ctr" hangingPunct="0">
                        <a:lnSpc>
                          <a:spcPct val="150000"/>
                        </a:lnSpc>
                        <a:spcAft>
                          <a:spcPts val="0"/>
                        </a:spcAft>
                      </a:pPr>
                      <a:endParaRPr lang="en-US" altLang="zh-CN" sz="2400" b="1" i="1" dirty="0" smtClean="0">
                        <a:solidFill>
                          <a:srgbClr val="000000"/>
                        </a:solidFill>
                        <a:effectLst/>
                        <a:latin typeface="Times New Roman" panose="02020603050405020304" pitchFamily="18" charset="0"/>
                        <a:ea typeface="宋体" panose="02010600030101010101" pitchFamily="2" charset="-122"/>
                      </a:endParaRPr>
                    </a:p>
                    <a:p>
                      <a:pPr algn="ctr" hangingPunct="0">
                        <a:lnSpc>
                          <a:spcPct val="150000"/>
                        </a:lnSpc>
                        <a:spcAft>
                          <a:spcPts val="0"/>
                        </a:spcAft>
                      </a:pPr>
                      <a:endParaRPr lang="en-US" altLang="zh-CN" sz="2400" b="1" i="1" dirty="0" smtClean="0">
                        <a:solidFill>
                          <a:srgbClr val="000000"/>
                        </a:solidFill>
                        <a:effectLst/>
                        <a:latin typeface="Times New Roman" panose="02020603050405020304" pitchFamily="18" charset="0"/>
                        <a:ea typeface="宋体" panose="02010600030101010101" pitchFamily="2" charset="-122"/>
                      </a:endParaRPr>
                    </a:p>
                    <a:p>
                      <a:pPr algn="ctr" hangingPunct="0">
                        <a:lnSpc>
                          <a:spcPct val="150000"/>
                        </a:lnSpc>
                        <a:spcAft>
                          <a:spcPts val="0"/>
                        </a:spcAft>
                      </a:pPr>
                      <a:endParaRPr lang="en-US" altLang="zh-CN" sz="2400" b="1" i="1" dirty="0" smtClean="0">
                        <a:solidFill>
                          <a:srgbClr val="000000"/>
                        </a:solidFill>
                        <a:effectLst/>
                        <a:latin typeface="Times New Roman" panose="02020603050405020304" pitchFamily="18" charset="0"/>
                        <a:ea typeface="宋体" panose="02010600030101010101" pitchFamily="2" charset="-122"/>
                      </a:endParaRPr>
                    </a:p>
                    <a:p>
                      <a:pPr algn="ctr" hangingPunct="0">
                        <a:lnSpc>
                          <a:spcPct val="150000"/>
                        </a:lnSpc>
                        <a:spcAft>
                          <a:spcPts val="0"/>
                        </a:spcAft>
                      </a:pPr>
                      <a:r>
                        <a:rPr lang="en-US" altLang="zh-CN" sz="2400" b="1" i="1" dirty="0" smtClean="0">
                          <a:solidFill>
                            <a:srgbClr val="000000"/>
                          </a:solidFill>
                          <a:effectLst/>
                          <a:latin typeface="Times New Roman" panose="02020603050405020304" pitchFamily="18" charset="0"/>
                          <a:ea typeface="宋体" panose="02010600030101010101" pitchFamily="2" charset="-122"/>
                        </a:rPr>
                        <a:t>t</a:t>
                      </a:r>
                      <a:r>
                        <a:rPr lang="en-US" altLang="zh-CN" sz="2400" b="1" baseline="-25000" dirty="0" smtClean="0">
                          <a:solidFill>
                            <a:srgbClr val="000000"/>
                          </a:solidFill>
                          <a:effectLst/>
                          <a:latin typeface="Times New Roman" panose="02020603050405020304" pitchFamily="18" charset="0"/>
                          <a:ea typeface="宋体" panose="02010600030101010101" pitchFamily="2" charset="-122"/>
                        </a:rPr>
                        <a:t>1</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a:t>
                      </a:r>
                      <a:r>
                        <a:rPr lang="en-US" altLang="zh-CN" sz="2400" b="1" i="1" dirty="0" smtClean="0">
                          <a:solidFill>
                            <a:srgbClr val="000000"/>
                          </a:solidFill>
                          <a:effectLst/>
                          <a:latin typeface="Times New Roman" panose="02020603050405020304" pitchFamily="18" charset="0"/>
                          <a:ea typeface="宋体" panose="02010600030101010101" pitchFamily="2" charset="-122"/>
                        </a:rPr>
                        <a:t>t</a:t>
                      </a:r>
                      <a:r>
                        <a:rPr lang="en-US" altLang="zh-CN" sz="2400" b="1" baseline="-25000" dirty="0" smtClean="0">
                          <a:solidFill>
                            <a:srgbClr val="000000"/>
                          </a:solidFill>
                          <a:effectLst/>
                          <a:latin typeface="Times New Roman" panose="02020603050405020304" pitchFamily="18" charset="0"/>
                          <a:ea typeface="宋体" panose="02010600030101010101" pitchFamily="2" charset="-122"/>
                        </a:rPr>
                        <a:t>2</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可能重合</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线框初入磁场时</a:t>
                      </a:r>
                      <a:r>
                        <a:rPr lang="en-US" altLang="zh-CN" sz="2400" b="1" i="1" dirty="0" smtClean="0">
                          <a:solidFill>
                            <a:srgbClr val="000000"/>
                          </a:solidFill>
                          <a:effectLst/>
                          <a:latin typeface="Times New Roman" panose="02020603050405020304" pitchFamily="18" charset="0"/>
                          <a:ea typeface="宋体" panose="02010600030101010101" pitchFamily="2" charset="-122"/>
                        </a:rPr>
                        <a:t>F</a:t>
                      </a:r>
                      <a:r>
                        <a:rPr lang="zh-CN" alt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altLang="zh-CN" sz="2400" b="1" dirty="0" smtClean="0">
                          <a:solidFill>
                            <a:srgbClr val="000000"/>
                          </a:solidFill>
                          <a:effectLst/>
                          <a:ea typeface="宋体" panose="02010600030101010101" pitchFamily="2" charset="-122"/>
                          <a:cs typeface="Times New Roman" panose="02020603050405020304" pitchFamily="18" charset="0"/>
                        </a:rPr>
                        <a:t>＞</a:t>
                      </a:r>
                      <a:r>
                        <a:rPr lang="en-US" altLang="zh-CN" sz="2400" b="1" i="1" dirty="0" smtClean="0">
                          <a:solidFill>
                            <a:srgbClr val="000000"/>
                          </a:solidFill>
                          <a:effectLst/>
                          <a:latin typeface="Times New Roman" panose="02020603050405020304" pitchFamily="18" charset="0"/>
                          <a:ea typeface="宋体" panose="02010600030101010101" pitchFamily="2" charset="-122"/>
                        </a:rPr>
                        <a:t>F</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线框减速</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dirty="0"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dirty="0" smtClean="0">
                          <a:solidFill>
                            <a:srgbClr val="000000"/>
                          </a:solidFill>
                          <a:effectLst/>
                          <a:latin typeface="Times New Roman" panose="02020603050405020304" pitchFamily="18" charset="0"/>
                          <a:ea typeface="宋体" panose="02010600030101010101" pitchFamily="2" charset="-122"/>
                        </a:rPr>
                        <a:t>a</a:t>
                      </a:r>
                      <a:r>
                        <a:rPr lang="zh-CN" altLang="zh-CN" sz="2400" b="1" dirty="0" smtClean="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直至</a:t>
                      </a:r>
                      <a:r>
                        <a:rPr lang="en-US" altLang="zh-CN" sz="2400" b="1" i="1" dirty="0"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最小</a:t>
                      </a:r>
                      <a:r>
                        <a:rPr lang="en-US" altLang="zh-CN" sz="2400" b="1" dirty="0" smtClean="0">
                          <a:solidFill>
                            <a:srgbClr val="000000"/>
                          </a:solidFill>
                          <a:effectLst/>
                          <a:latin typeface="宋体" panose="02010600030101010101" pitchFamily="2" charset="-122"/>
                          <a:cs typeface="Times New Roman" panose="02020603050405020304" pitchFamily="18" charset="0"/>
                        </a:rPr>
                        <a:t>(</a:t>
                      </a:r>
                      <a:r>
                        <a:rPr lang="en-US" altLang="zh-CN" sz="2400" b="1" i="1" dirty="0"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zh-CN" altLang="zh-CN" sz="2400" b="1"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能否达到最小与</a:t>
                      </a:r>
                      <a:r>
                        <a:rPr lang="en-US" altLang="zh-CN" sz="2400" b="1" i="1" dirty="0" smtClean="0">
                          <a:solidFill>
                            <a:srgbClr val="000000"/>
                          </a:solidFill>
                          <a:effectLst/>
                          <a:latin typeface="Times New Roman" panose="02020603050405020304" pitchFamily="18" charset="0"/>
                          <a:ea typeface="宋体" panose="02010600030101010101" pitchFamily="2" charset="-122"/>
                        </a:rPr>
                        <a:t>d</a:t>
                      </a:r>
                      <a:r>
                        <a:rPr lang="zh-CN" altLang="zh-CN" sz="2400" b="1" dirty="0" smtClean="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有关</a:t>
                      </a:r>
                      <a:r>
                        <a:rPr lang="en-US" altLang="zh-CN" sz="2400" b="1" dirty="0" smtClean="0">
                          <a:solidFill>
                            <a:srgbClr val="000000"/>
                          </a:solidFill>
                          <a:effectLst/>
                          <a:latin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此时</a:t>
                      </a:r>
                      <a:r>
                        <a:rPr lang="en-US" altLang="zh-CN" sz="2400" b="1" i="1" dirty="0" smtClean="0">
                          <a:solidFill>
                            <a:srgbClr val="000000"/>
                          </a:solidFill>
                          <a:effectLst/>
                          <a:latin typeface="Times New Roman" panose="02020603050405020304" pitchFamily="18" charset="0"/>
                          <a:ea typeface="宋体" panose="02010600030101010101" pitchFamily="2" charset="-122"/>
                        </a:rPr>
                        <a:t>F</a:t>
                      </a:r>
                      <a:r>
                        <a:rPr lang="zh-CN" alt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altLang="zh-CN" sz="2400" b="1" dirty="0" smtClean="0">
                          <a:solidFill>
                            <a:srgbClr val="000000"/>
                          </a:solidFill>
                          <a:effectLst/>
                          <a:ea typeface="宋体" panose="02010600030101010101" pitchFamily="2" charset="-122"/>
                          <a:cs typeface="Times New Roman" panose="02020603050405020304" pitchFamily="18" charset="0"/>
                        </a:rPr>
                        <a:t>＝</a:t>
                      </a:r>
                      <a:r>
                        <a:rPr lang="en-US" altLang="zh-CN" sz="2400" b="1" i="1" dirty="0" smtClean="0">
                          <a:solidFill>
                            <a:srgbClr val="000000"/>
                          </a:solidFill>
                          <a:effectLst/>
                          <a:latin typeface="Times New Roman" panose="02020603050405020304" pitchFamily="18" charset="0"/>
                          <a:ea typeface="宋体" panose="02010600030101010101" pitchFamily="2" charset="-122"/>
                        </a:rPr>
                        <a:t>F</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线框完全进入磁场后</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i="1" dirty="0" smtClean="0">
                          <a:solidFill>
                            <a:srgbClr val="000000"/>
                          </a:solidFill>
                          <a:effectLst/>
                          <a:latin typeface="Times New Roman" panose="02020603050405020304" pitchFamily="18" charset="0"/>
                          <a:ea typeface="宋体" panose="02010600030101010101" pitchFamily="2" charset="-122"/>
                        </a:rPr>
                        <a:t>F</a:t>
                      </a:r>
                      <a:r>
                        <a:rPr lang="zh-CN" altLang="zh-CN" sz="2400" b="1" baseline="-25000"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安</a:t>
                      </a:r>
                      <a:r>
                        <a:rPr lang="zh-CN" altLang="zh-CN" sz="2400" b="1" dirty="0" smtClean="0">
                          <a:solidFill>
                            <a:srgbClr val="000000"/>
                          </a:solidFill>
                          <a:effectLst/>
                          <a:ea typeface="宋体" panose="02010600030101010101" pitchFamily="2" charset="-122"/>
                          <a:cs typeface="Times New Roman" panose="02020603050405020304" pitchFamily="18" charset="0"/>
                        </a:rPr>
                        <a:t>＝</a:t>
                      </a:r>
                      <a:r>
                        <a:rPr lang="en-US" altLang="zh-CN" sz="2400" b="1" dirty="0" smtClean="0">
                          <a:solidFill>
                            <a:srgbClr val="000000"/>
                          </a:solidFill>
                          <a:effectLst/>
                          <a:latin typeface="Times New Roman" panose="02020603050405020304" pitchFamily="18" charset="0"/>
                          <a:ea typeface="宋体" panose="02010600030101010101" pitchFamily="2" charset="-122"/>
                        </a:rPr>
                        <a:t>0</a:t>
                      </a:r>
                      <a:r>
                        <a:rPr lang="zh-CN"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线框又匀加速</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3078" name="aa14.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770700" y="3229120"/>
            <a:ext cx="1512168" cy="1333010"/>
          </a:xfrm>
          <a:prstGeom prst="rect">
            <a:avLst/>
          </a:prstGeom>
          <a:noFill/>
          <a:extLst>
            <a:ext uri="{909E8E84-426E-40DD-AFC4-6F175D3DCCD1}">
              <a14:hiddenFill xmlns:a14="http://schemas.microsoft.com/office/drawing/2010/main">
                <a:solidFill>
                  <a:srgbClr val="FFFFFF"/>
                </a:solidFill>
              </a14:hiddenFill>
            </a:ext>
          </a:extLst>
        </p:spPr>
      </p:pic>
      <p:pic>
        <p:nvPicPr>
          <p:cNvPr id="6" name="aa17.jpg"/>
          <p:cNvPicPr/>
          <p:nvPr/>
        </p:nvPicPr>
        <p:blipFill>
          <a:blip r:embed="rId2"/>
          <a:stretch>
            <a:fillRect/>
          </a:stretch>
        </p:blipFill>
        <p:spPr>
          <a:xfrm>
            <a:off x="3656264" y="3572680"/>
            <a:ext cx="2016224" cy="1621355"/>
          </a:xfrm>
          <a:prstGeom prst="rect">
            <a:avLst/>
          </a:prstGeom>
        </p:spPr>
      </p:pic>
      <p:pic>
        <p:nvPicPr>
          <p:cNvPr id="7" name="aa18.jpg"/>
          <p:cNvPicPr/>
          <p:nvPr/>
        </p:nvPicPr>
        <p:blipFill>
          <a:blip r:embed="rId3"/>
          <a:stretch>
            <a:fillRect/>
          </a:stretch>
        </p:blipFill>
        <p:spPr>
          <a:xfrm>
            <a:off x="6096507" y="3572680"/>
            <a:ext cx="2025555" cy="1632738"/>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9046720" cy="2308324"/>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图所示，两平行虚线间区域存在垂直纸面向里、宽度为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的匀强磁场，梯形</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是位于纸面内的直角梯形导线框，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边刚好与磁场区域右边界重合，</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间的距离为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时刻起，使线框沿垂直于磁场区域边界的方向以速度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匀速穿越磁场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6.eps" descr="id:2147492142;FounderCES"/>
          <p:cNvPicPr/>
          <p:nvPr/>
        </p:nvPicPr>
        <p:blipFill>
          <a:blip r:embed="rId1"/>
          <a:stretch>
            <a:fillRect/>
          </a:stretch>
        </p:blipFill>
        <p:spPr>
          <a:xfrm>
            <a:off x="478582" y="918051"/>
            <a:ext cx="1047040" cy="337713"/>
          </a:xfrm>
          <a:prstGeom prst="rect">
            <a:avLst/>
          </a:prstGeom>
        </p:spPr>
      </p:pic>
      <p:pic>
        <p:nvPicPr>
          <p:cNvPr id="4" name="ca506.jpg" descr="id:2147492149;FounderCES"/>
          <p:cNvPicPr/>
          <p:nvPr/>
        </p:nvPicPr>
        <p:blipFill>
          <a:blip r:embed="rId2">
            <a:clrChange>
              <a:clrFrom>
                <a:srgbClr val="FFFFFE"/>
              </a:clrFrom>
              <a:clrTo>
                <a:srgbClr val="FFFFFE">
                  <a:alpha val="0"/>
                </a:srgbClr>
              </a:clrTo>
            </a:clrChange>
          </a:blip>
          <a:stretch>
            <a:fillRect/>
          </a:stretch>
        </p:blipFill>
        <p:spPr>
          <a:xfrm>
            <a:off x="9695472" y="921985"/>
            <a:ext cx="1944350" cy="1956594"/>
          </a:xfrm>
          <a:prstGeom prst="rect">
            <a:avLst/>
          </a:prstGeom>
        </p:spPr>
      </p:pic>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a:off x="496210" y="3933144"/>
            <a:ext cx="5252988" cy="1434233"/>
          </a:xfrm>
          <a:prstGeom prst="rect">
            <a:avLst/>
          </a:prstGeom>
        </p:spPr>
      </p:pic>
      <p:pic>
        <p:nvPicPr>
          <p:cNvPr id="6" name="图片 5"/>
          <p:cNvPicPr>
            <a:picLocks noChangeAspect="1"/>
          </p:cNvPicPr>
          <p:nvPr/>
        </p:nvPicPr>
        <p:blipFill>
          <a:blip r:embed="rId4">
            <a:clrChange>
              <a:clrFrom>
                <a:srgbClr val="FFFFFF"/>
              </a:clrFrom>
              <a:clrTo>
                <a:srgbClr val="FFFFFF">
                  <a:alpha val="0"/>
                </a:srgbClr>
              </a:clrTo>
            </a:clrChange>
          </a:blip>
          <a:stretch>
            <a:fillRect/>
          </a:stretch>
        </p:blipFill>
        <p:spPr>
          <a:xfrm>
            <a:off x="6328638" y="3933056"/>
            <a:ext cx="5208997" cy="1416635"/>
          </a:xfrm>
          <a:prstGeom prst="rect">
            <a:avLst/>
          </a:prstGeom>
        </p:spPr>
      </p:pic>
      <p:sp>
        <p:nvSpPr>
          <p:cNvPr id="7" name="内容占位符 1"/>
          <p:cNvSpPr txBox="1"/>
          <p:nvPr/>
        </p:nvSpPr>
        <p:spPr bwMode="auto">
          <a:xfrm>
            <a:off x="360854" y="291214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规定梯形线框中感应电流顺时针方向为正方向，则在线框穿越磁场区域的过程中，下列关于感应电流</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随时间</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变化的图像可能正确的是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1117533" y="5223361"/>
            <a:ext cx="10090241" cy="646331"/>
          </a:xfrm>
          <a:prstGeom prst="rect">
            <a:avLst/>
          </a:prstGeom>
        </p:spPr>
        <p:txBody>
          <a:bodyPr wrap="square">
            <a:spAutoFit/>
          </a:bodyPr>
          <a:lstStyle/>
          <a:p>
            <a:pPr>
              <a:lnSpc>
                <a:spcPct val="150000"/>
              </a:lnSpc>
              <a:spcAft>
                <a:spcPts val="0"/>
              </a:spcAft>
            </a:pPr>
            <a:r>
              <a:rPr lang="en-US" altLang="zh-CN" sz="2400" dirty="0">
                <a:solidFill>
                  <a:srgbClr val="000000"/>
                </a:solidFill>
                <a:cs typeface="Times New Roman" panose="02020603050405020304" pitchFamily="18" charset="0"/>
              </a:rPr>
              <a:t>A</a:t>
            </a:r>
            <a:r>
              <a:rPr lang="zh-CN" altLang="zh-CN" sz="2400" dirty="0">
                <a:solidFill>
                  <a:srgbClr val="000000"/>
                </a:solidFill>
                <a:cs typeface="Times New Roman" panose="02020603050405020304" pitchFamily="18" charset="0"/>
              </a:rPr>
              <a:t>　　　</a:t>
            </a:r>
            <a:r>
              <a:rPr lang="en-US" altLang="zh-CN" sz="2400" dirty="0" smtClean="0">
                <a:solidFill>
                  <a:srgbClr val="000000"/>
                </a:solidFill>
                <a:cs typeface="Times New Roman" panose="02020603050405020304" pitchFamily="18" charset="0"/>
              </a:rPr>
              <a:t>                             B</a:t>
            </a:r>
            <a:r>
              <a:rPr lang="en-US" altLang="zh-CN" sz="2400" dirty="0">
                <a:solidFill>
                  <a:srgbClr val="000000"/>
                </a:solidFill>
                <a:cs typeface="Times New Roman" panose="02020603050405020304" pitchFamily="18" charset="0"/>
              </a:rPr>
              <a:t>	</a:t>
            </a:r>
            <a:r>
              <a:rPr lang="en-US" altLang="zh-CN" sz="2400" dirty="0" smtClean="0">
                <a:solidFill>
                  <a:srgbClr val="000000"/>
                </a:solidFill>
                <a:cs typeface="Times New Roman" panose="02020603050405020304" pitchFamily="18" charset="0"/>
              </a:rPr>
              <a:t>                                    C</a:t>
            </a:r>
            <a:r>
              <a:rPr lang="en-US" altLang="zh-CN" sz="2400" dirty="0">
                <a:solidFill>
                  <a:srgbClr val="000000"/>
                </a:solidFill>
                <a:ea typeface="楷体" panose="02010609060101010101" pitchFamily="49" charset="-122"/>
                <a:cs typeface="Times New Roman" panose="02020603050405020304" pitchFamily="18" charset="0"/>
              </a:rPr>
              <a:t>	</a:t>
            </a:r>
            <a:r>
              <a:rPr lang="en-US" altLang="zh-CN" sz="2400" dirty="0" smtClean="0">
                <a:solidFill>
                  <a:srgbClr val="000000"/>
                </a:solidFill>
                <a:ea typeface="楷体" panose="02010609060101010101" pitchFamily="49" charset="-122"/>
                <a:cs typeface="Times New Roman" panose="02020603050405020304" pitchFamily="18" charset="0"/>
              </a:rPr>
              <a:t>                          </a:t>
            </a:r>
            <a:r>
              <a:rPr lang="en-US" altLang="zh-CN" sz="2400" dirty="0" smtClean="0">
                <a:solidFill>
                  <a:srgbClr val="000000"/>
                </a:solidFill>
                <a:cs typeface="Times New Roman" panose="02020603050405020304" pitchFamily="18" charset="0"/>
              </a:rPr>
              <a:t>D</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5400675"/>
          </a:xfrm>
        </p:spPr>
        <p:txBody>
          <a:bodyPr/>
          <a:lstStyle/>
          <a:p>
            <a:pPr hangingPunct="0">
              <a:spcAft>
                <a:spcPts val="0"/>
              </a:spcAft>
            </a:pPr>
            <a:r>
              <a:rPr lang="en-US"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互感</a:t>
            </a:r>
            <a:r>
              <a:rPr lang="zh-CN" altLang="zh-CN" sz="2300"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现象</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定义</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两个相互靠近的线圈，当一个线圈中的电流变化时，它所产生的变化的磁场会在另一个线圈中产生感应电动势，这种现象叫作互感，产生的电动势叫作互感电动势</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互感现象可以把能量由一个线圈传递到另一个线圈，变压器、收音机的</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磁性天线</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就是利用互感现象制成的</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危害</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互感现象能发生在任何两个相互靠近的电路之间，在电力工程和电子电路中，互感现象有时会影响电路的正常工作</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知识点4.eps" descr="id:2147491706;FounderCES"/>
          <p:cNvPicPr/>
          <p:nvPr/>
        </p:nvPicPr>
        <p:blipFill>
          <a:blip r:embed="rId1"/>
          <a:stretch>
            <a:fillRect/>
          </a:stretch>
        </p:blipFill>
        <p:spPr>
          <a:xfrm>
            <a:off x="459920" y="908720"/>
            <a:ext cx="1207948" cy="321227"/>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4110100"/>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由楞次定律可知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num>
                      <m:den>
                        <m:r>
                          <m:rPr>
                            <m:nor/>
                          </m:rPr>
                          <a:rPr lang="en-US" altLang="zh-CN" b="1" i="1" dirty="0">
                            <a:solidFill>
                              <a:srgbClr val="000000"/>
                            </a:solidFill>
                            <a:latin typeface="Book Antiqua" panose="02040602050305030304" pitchFamily="18" charset="0"/>
                            <a:cs typeface="Times New Roman" panose="02020603050405020304" pitchFamily="18" charset="0"/>
                          </a:rPr>
                          <m:t>v</m:t>
                        </m:r>
                        <m:r>
                          <m:rPr>
                            <m:nor/>
                          </m:rPr>
                          <a:rPr lang="zh-CN" altLang="en-US" b="1" dirty="0">
                            <a:latin typeface="Cambria Math" panose="02040503050406030204" pitchFamily="18" charset="0"/>
                          </a:rPr>
                          <m:t> </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时间内感应电流方向沿逆时针方向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线框切割磁感线的有效长度越来越短且呈线性递减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感应电动势减小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故感应电流也随时间线性减小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num>
                      <m:den>
                        <m:r>
                          <m:rPr>
                            <m:nor/>
                          </m:rPr>
                          <a:rPr lang="en-US" altLang="zh-CN" b="1" i="1" dirty="0">
                            <a:solidFill>
                              <a:srgbClr val="000000"/>
                            </a:solidFill>
                            <a:latin typeface="Book Antiqua" panose="02040602050305030304" pitchFamily="18" charset="0"/>
                            <a:cs typeface="Times New Roman" panose="02020603050405020304" pitchFamily="18" charset="0"/>
                          </a:rPr>
                          <m:t>v</m:t>
                        </m:r>
                        <m:r>
                          <m:rPr>
                            <m:nor/>
                          </m:rPr>
                          <a:rPr lang="zh-CN" altLang="en-US" b="1" dirty="0">
                            <a:latin typeface="Cambria Math" panose="02040503050406030204" pitchFamily="18" charset="0"/>
                          </a:rPr>
                          <m:t> </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num>
                      <m:den>
                        <m:r>
                          <m:rPr>
                            <m:nor/>
                          </m:rPr>
                          <a:rPr lang="en-US" altLang="zh-CN" b="1" i="1" dirty="0">
                            <a:solidFill>
                              <a:srgbClr val="000000"/>
                            </a:solidFill>
                            <a:latin typeface="Book Antiqua" panose="02040602050305030304" pitchFamily="18" charset="0"/>
                            <a:cs typeface="Times New Roman" panose="02020603050405020304" pitchFamily="18" charset="0"/>
                          </a:rPr>
                          <m:t>v</m:t>
                        </m:r>
                        <m:r>
                          <m:rPr>
                            <m:nor/>
                          </m:rPr>
                          <a:rPr lang="zh-CN" altLang="en-US" b="1" dirty="0">
                            <a:latin typeface="Cambria Math" panose="02040503050406030204" pitchFamily="18" charset="0"/>
                          </a:rPr>
                          <m:t> </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时间内感应电流方向沿顺时针方向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边切割磁感线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有效切割长度不变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则感应电动势不变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故感应电流大小不变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num>
                      <m:den>
                        <m:r>
                          <m:rPr>
                            <m:nor/>
                          </m:rPr>
                          <a:rPr lang="en-US" altLang="zh-CN" b="1" i="1" dirty="0">
                            <a:solidFill>
                              <a:srgbClr val="000000"/>
                            </a:solidFill>
                            <a:latin typeface="Book Antiqua" panose="02040602050305030304" pitchFamily="18" charset="0"/>
                            <a:cs typeface="Times New Roman" panose="02020603050405020304" pitchFamily="18" charset="0"/>
                          </a:rPr>
                          <m:t>v</m:t>
                        </m:r>
                        <m:r>
                          <m:rPr>
                            <m:nor/>
                          </m:rPr>
                          <a:rPr lang="zh-CN" altLang="en-US" b="1" dirty="0">
                            <a:latin typeface="Cambria Math" panose="02040503050406030204" pitchFamily="18" charset="0"/>
                          </a:rPr>
                          <m:t> </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𝒍</m:t>
                        </m:r>
                      </m:num>
                      <m:den>
                        <m:r>
                          <m:rPr>
                            <m:nor/>
                          </m:rPr>
                          <a:rPr lang="en-US" altLang="zh-CN" b="1" i="1" dirty="0">
                            <a:solidFill>
                              <a:srgbClr val="000000"/>
                            </a:solidFill>
                            <a:latin typeface="Book Antiqua" panose="02040602050305030304" pitchFamily="18" charset="0"/>
                            <a:cs typeface="Times New Roman" panose="02020603050405020304" pitchFamily="18" charset="0"/>
                          </a:rPr>
                          <m:t>v</m:t>
                        </m:r>
                        <m:r>
                          <m:rPr>
                            <m:nor/>
                          </m:rPr>
                          <a:rPr lang="zh-CN" altLang="en-US" b="1" dirty="0">
                            <a:latin typeface="Cambria Math" panose="02040503050406030204" pitchFamily="18" charset="0"/>
                          </a:rPr>
                          <m:t> </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时间内感应电流方向沿顺时针方向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线框切割磁感线的有效长度越来越短且呈线性递减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则感应电动势减小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故感应电流也随时间线性减小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4110100"/>
              </a:xfrm>
              <a:blipFill rotWithShape="1">
                <a:blip r:embed="rId1"/>
                <a:stretch>
                  <a:fillRect l="-2" t="-15" r="1" b="9"/>
                </a:stretch>
              </a:blipFill>
            </p:spPr>
            <p:txBody>
              <a:bodyPr/>
              <a:lstStyle/>
              <a:p>
                <a:r>
                  <a:rPr lang="zh-CN" altLang="en-US">
                    <a:noFill/>
                  </a:rPr>
                  <a:t> </a:t>
                </a:r>
              </a:p>
            </p:txBody>
          </p:sp>
        </mc:Fallback>
      </mc:AlternateContent>
      <p:pic>
        <p:nvPicPr>
          <p:cNvPr id="5" name="24解析.eps" descr="id:2147492184;FounderCES"/>
          <p:cNvPicPr/>
          <p:nvPr/>
        </p:nvPicPr>
        <p:blipFill>
          <a:blip r:embed="rId2"/>
          <a:stretch>
            <a:fillRect/>
          </a:stretch>
        </p:blipFill>
        <p:spPr>
          <a:xfrm>
            <a:off x="525237" y="1111054"/>
            <a:ext cx="917442" cy="327541"/>
          </a:xfrm>
          <a:prstGeom prst="rect">
            <a:avLst/>
          </a:prstGeom>
        </p:spPr>
      </p:pic>
      <p:pic>
        <p:nvPicPr>
          <p:cNvPr id="6" name="ca506.jpg" descr="id:2147492149;FounderCES"/>
          <p:cNvPicPr/>
          <p:nvPr/>
        </p:nvPicPr>
        <p:blipFill>
          <a:blip r:embed="rId3">
            <a:clrChange>
              <a:clrFrom>
                <a:srgbClr val="FFFFFE"/>
              </a:clrFrom>
              <a:clrTo>
                <a:srgbClr val="FFFFFE">
                  <a:alpha val="0"/>
                </a:srgbClr>
              </a:clrTo>
            </a:clrChange>
          </a:blip>
          <a:stretch>
            <a:fillRect/>
          </a:stretch>
        </p:blipFill>
        <p:spPr>
          <a:xfrm>
            <a:off x="5223824" y="4861375"/>
            <a:ext cx="1744464" cy="1755448"/>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11485848" cy="2308324"/>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电磁感应</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中的</a:t>
            </a:r>
            <a:r>
              <a:rPr lang="en-US" altLang="zh-CN" b="1" dirty="0">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双杆问题</a:t>
            </a:r>
            <a:r>
              <a:rPr lang="en-US" altLang="zh-CN" b="1" dirty="0">
                <a:solidFill>
                  <a:srgbClr val="1EB26A"/>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电磁感应中的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双杆问题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是综合性问题，涉及电磁感应、安培力、牛顿运动定律和动量定理、动量守恒定律及能量守恒定律等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一般分为以下两种类型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无动力</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型</a:t>
            </a:r>
            <a:endPar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情境7.eps" descr="id:2147492191;FounderCES"/>
          <p:cNvPicPr/>
          <p:nvPr/>
        </p:nvPicPr>
        <p:blipFill>
          <a:blip r:embed="rId1"/>
          <a:stretch>
            <a:fillRect/>
          </a:stretch>
        </p:blipFill>
        <p:spPr>
          <a:xfrm>
            <a:off x="469251" y="855296"/>
            <a:ext cx="980430" cy="344346"/>
          </a:xfrm>
          <a:prstGeom prst="rect">
            <a:avLst/>
          </a:prstGeom>
        </p:spPr>
      </p:pic>
      <mc:AlternateContent xmlns:mc="http://schemas.openxmlformats.org/markup-compatibility/2006" xmlns:a14="http://schemas.microsoft.com/office/drawing/2010/main">
        <mc:Choice Requires="a14">
          <p:graphicFrame>
            <p:nvGraphicFramePr>
              <p:cNvPr id="5" name="表格 4"/>
              <p:cNvGraphicFramePr>
                <a:graphicFrameLocks noGrp="1"/>
              </p:cNvGraphicFramePr>
              <p:nvPr/>
            </p:nvGraphicFramePr>
            <p:xfrm>
              <a:off x="469250" y="2511480"/>
              <a:ext cx="11314430" cy="3840480"/>
            </p:xfrm>
            <a:graphic>
              <a:graphicData uri="http://schemas.openxmlformats.org/drawingml/2006/table">
                <a:tbl>
                  <a:tblPr firstRow="1" firstCol="1" bandRow="1"/>
                  <a:tblGrid>
                    <a:gridCol w="2673628"/>
                    <a:gridCol w="2088232"/>
                    <a:gridCol w="1992036"/>
                    <a:gridCol w="2954020"/>
                    <a:gridCol w="1606671"/>
                  </a:tblGrid>
                  <a:tr h="24577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初始状态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收尾速度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555538">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光滑导轨宽为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匀强磁场的磁感应强度为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两金属棒质量均为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棒的初速度为</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棒的初速度为</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动量守恒</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末速度</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i="1" dirty="0" err="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400" b="1" i="1" dirty="0"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收尾条件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电流为零</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最终两金属棒以相同速度做匀速运动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5" name="表格 4"/>
              <p:cNvGraphicFramePr>
                <a:graphicFrameLocks noGrp="1"/>
              </p:cNvGraphicFramePr>
              <p:nvPr/>
            </p:nvGraphicFramePr>
            <p:xfrm>
              <a:off x="469250" y="2511480"/>
              <a:ext cx="11314430" cy="3840480"/>
            </p:xfrm>
            <a:graphic>
              <a:graphicData uri="http://schemas.openxmlformats.org/drawingml/2006/table">
                <a:tbl>
                  <a:tblPr firstRow="1" firstCol="1" bandRow="1"/>
                  <a:tblGrid>
                    <a:gridCol w="2673628"/>
                    <a:gridCol w="2088232"/>
                    <a:gridCol w="1992036"/>
                    <a:gridCol w="2954020"/>
                    <a:gridCol w="1606671"/>
                  </a:tblGrid>
                  <a:tr h="245777">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初始状态</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收尾速度</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3291840">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光滑导轨宽为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匀强磁场的磁感应强度为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两金属棒质量均为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棒的初速度为</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棒的初速度为</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最终两金属棒以相同速度做匀速运动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pic>
        <p:nvPicPr>
          <p:cNvPr id="6148" name="aa1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3548" y="3973518"/>
            <a:ext cx="1844277" cy="1203668"/>
          </a:xfrm>
          <a:prstGeom prst="rect">
            <a:avLst/>
          </a:prstGeom>
          <a:noFill/>
          <a:extLst>
            <a:ext uri="{909E8E84-426E-40DD-AFC4-6F175D3DCCD1}">
              <a14:hiddenFill xmlns:a14="http://schemas.microsoft.com/office/drawing/2010/main">
                <a:solidFill>
                  <a:srgbClr val="FFFFFF"/>
                </a:solidFill>
              </a14:hiddenFill>
            </a:ext>
          </a:extLst>
        </p:spPr>
      </p:pic>
      <p:pic>
        <p:nvPicPr>
          <p:cNvPr id="6147" name="aa2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84457" y="3981481"/>
            <a:ext cx="1728192" cy="112228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434567" y="1024743"/>
              <a:ext cx="11277262" cy="4937760"/>
            </p:xfrm>
            <a:graphic>
              <a:graphicData uri="http://schemas.openxmlformats.org/drawingml/2006/table">
                <a:tbl>
                  <a:tblPr firstRow="1" firstCol="1" bandRow="1"/>
                  <a:tblGrid>
                    <a:gridCol w="2420279"/>
                    <a:gridCol w="1872208"/>
                    <a:gridCol w="1872208"/>
                    <a:gridCol w="3672408"/>
                    <a:gridCol w="1440159"/>
                  </a:tblGrid>
                  <a:tr h="35729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初始状态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421" marR="4342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421" marR="4342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收尾速度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421" marR="4342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4168670">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光滑导轨左、右宽分别为</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匀强磁场的磁感应强度为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两金属棒质量均为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棒的初速度为</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棒的初速度为</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421" marR="4342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BL</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即</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14:m>
                            <m:oMath xmlns:m="http://schemas.openxmlformats.org/officeDocument/2006/math">
                              <m:bar>
                                <m:barPr>
                                  <m:pos m:val="top"/>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𝐈</m:t>
                                  </m:r>
                                </m:e>
                              </m:bar>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14:m>
                            <m:oMath xmlns:m="http://schemas.openxmlformats.org/officeDocument/2006/math">
                              <m:bar>
                                <m:barPr>
                                  <m:pos m:val="top"/>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bar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𝑰</m:t>
                                  </m:r>
                                </m:e>
                              </m:bar>
                            </m:oMath>
                          </a14:m>
                          <a:r>
                            <a:rPr lang="zh-CN"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所以</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𝟒</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收尾条件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电流为零</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421" marR="4342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最终两金属棒做匀速运动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运动速度与所在处导轨的宽度成反比</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421" marR="4342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434567" y="1024743"/>
              <a:ext cx="11277262" cy="4937760"/>
            </p:xfrm>
            <a:graphic>
              <a:graphicData uri="http://schemas.openxmlformats.org/drawingml/2006/table">
                <a:tbl>
                  <a:tblPr firstRow="1" firstCol="1" bandRow="1"/>
                  <a:tblGrid>
                    <a:gridCol w="2420279"/>
                    <a:gridCol w="1872208"/>
                    <a:gridCol w="1872208"/>
                    <a:gridCol w="3672408"/>
                    <a:gridCol w="1440159"/>
                  </a:tblGrid>
                  <a:tr h="357293">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初始状态</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421" marR="4342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421" marR="4342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收尾速度</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421" marR="4342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4389120">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光滑导轨左、右宽分别为</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匀强磁场的磁感应强度为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两金属棒质量均为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棒的初速度为</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棒的初速度为</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421" marR="4342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43421" marR="4342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最终两金属棒做匀速运动</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运动速度与所在处导轨的宽度成反比</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3421" marR="43421"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pic>
        <p:nvPicPr>
          <p:cNvPr id="7172" name="aa2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45516" y="2994879"/>
            <a:ext cx="1639723" cy="1010186"/>
          </a:xfrm>
          <a:prstGeom prst="rect">
            <a:avLst/>
          </a:prstGeom>
          <a:noFill/>
          <a:extLst>
            <a:ext uri="{909E8E84-426E-40DD-AFC4-6F175D3DCCD1}">
              <a14:hiddenFill xmlns:a14="http://schemas.microsoft.com/office/drawing/2010/main">
                <a:solidFill>
                  <a:srgbClr val="FFFFFF"/>
                </a:solidFill>
              </a14:hiddenFill>
            </a:ext>
          </a:extLst>
        </p:spPr>
      </p:pic>
      <p:pic>
        <p:nvPicPr>
          <p:cNvPr id="7171" name="aa22.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80401" y="2935615"/>
            <a:ext cx="1512168" cy="120413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动力型</a:t>
            </a:r>
            <a:endPar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490925" y="1475353"/>
              <a:ext cx="11211573" cy="4651719"/>
            </p:xfrm>
            <a:graphic>
              <a:graphicData uri="http://schemas.openxmlformats.org/drawingml/2006/table">
                <a:tbl>
                  <a:tblPr firstRow="1" firstCol="1" bandRow="1"/>
                  <a:tblGrid>
                    <a:gridCol w="2498606"/>
                    <a:gridCol w="1820092"/>
                    <a:gridCol w="1852316"/>
                    <a:gridCol w="3528392"/>
                    <a:gridCol w="1512167"/>
                  </a:tblGrid>
                  <a:tr h="377164">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初始状态</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2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收尾速度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4148799">
                    <a:tc>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光滑导轨宽为</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匀强磁场的磁感应强度为</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两金属棒质量均为</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、总电阻为</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棒的初速度为</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棒在恒力</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作用下从静止开始运动</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2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𝑩</m:t>
                                      </m:r>
                                    </m:e>
                                    <m:sup>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𝑳</m:t>
                                      </m:r>
                                    </m:e>
                                    <m:sup>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sSub>
                                    <m:sSub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200" b="1" i="1" dirty="0"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𝒂</m:t>
                                      </m:r>
                                    </m:sub>
                                  </m:sSub>
                                  <m:r>
                                    <a:rPr lang="en-US" altLang="zh-CN" sz="22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200" b="1" i="1" dirty="0"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𝒃</m:t>
                                      </m:r>
                                    </m:sub>
                                  </m:sSub>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den>
                              </m:f>
                            </m:oMath>
                          </a14:m>
                          <a:r>
                            <a:rPr lang="en-US"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2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a:t>
                          </a:r>
                          <a:r>
                            <a:rPr lang="en-US" sz="2200" b="1" i="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𝑩</m:t>
                                      </m:r>
                                    </m:e>
                                    <m:sup>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𝑳</m:t>
                                      </m:r>
                                    </m:e>
                                    <m:sup>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p>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sSub>
                                    <m:sSub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200" b="1" i="1" dirty="0"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𝒂</m:t>
                                      </m:r>
                                    </m:sub>
                                  </m:sSub>
                                  <m:r>
                                    <a:rPr lang="en-US" altLang="zh-CN" sz="2200" b="1" i="1" smtClean="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Sub>
                                    <m:sSub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200" b="1" i="1" dirty="0" smtClean="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m:t>v</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𝒃</m:t>
                                      </m:r>
                                    </m:sub>
                                  </m:sSub>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den>
                              </m:f>
                            </m:oMath>
                          </a14:m>
                          <a:r>
                            <a:rPr lang="en-US"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a:t>
                          </a:r>
                          <a:r>
                            <a:rPr lang="en-US" sz="2200" b="1" i="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𝑭</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den>
                              </m:f>
                            </m:oMath>
                          </a14:m>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𝑭</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den>
                              </m:f>
                            </m:oMath>
                          </a14:m>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收尾条件</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电流恒定</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最终两金属棒以相同的加速度做匀加速运动</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490925" y="1475353"/>
              <a:ext cx="11211573" cy="4651719"/>
            </p:xfrm>
            <a:graphic>
              <a:graphicData uri="http://schemas.openxmlformats.org/drawingml/2006/table">
                <a:tbl>
                  <a:tblPr firstRow="1" firstCol="1" bandRow="1"/>
                  <a:tblGrid>
                    <a:gridCol w="2498606"/>
                    <a:gridCol w="1820092"/>
                    <a:gridCol w="1852316"/>
                    <a:gridCol w="3528392"/>
                    <a:gridCol w="1512167"/>
                  </a:tblGrid>
                  <a:tr h="377164">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初始状态</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2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收尾速度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4149090">
                    <a:tc>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光滑导轨宽为</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匀强磁场的磁感应强度为</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两金属棒质量均为</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、总电阻为</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棒的初速度为</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棒在恒力</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作用下从静止开始运动</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最终两金属棒以相同的加速度做匀加速运动</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5836" marR="45836"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pic>
        <p:nvPicPr>
          <p:cNvPr id="8196" name="aa2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08194" y="3159630"/>
            <a:ext cx="1564660" cy="1177701"/>
          </a:xfrm>
          <a:prstGeom prst="rect">
            <a:avLst/>
          </a:prstGeom>
          <a:noFill/>
          <a:extLst>
            <a:ext uri="{909E8E84-426E-40DD-AFC4-6F175D3DCCD1}">
              <a14:hiddenFill xmlns:a14="http://schemas.microsoft.com/office/drawing/2010/main">
                <a:solidFill>
                  <a:srgbClr val="FFFFFF"/>
                </a:solidFill>
              </a14:hiddenFill>
            </a:ext>
          </a:extLst>
        </p:spPr>
      </p:pic>
      <p:pic>
        <p:nvPicPr>
          <p:cNvPr id="8195" name="aa2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33747" y="3231638"/>
            <a:ext cx="1637522" cy="104066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509588" y="980728"/>
              <a:ext cx="11202243" cy="4526280"/>
            </p:xfrm>
            <a:graphic>
              <a:graphicData uri="http://schemas.openxmlformats.org/drawingml/2006/table">
                <a:tbl>
                  <a:tblPr firstRow="1" firstCol="1" bandRow="1"/>
                  <a:tblGrid>
                    <a:gridCol w="2633290"/>
                    <a:gridCol w="2232248"/>
                    <a:gridCol w="2016224"/>
                    <a:gridCol w="2808312"/>
                    <a:gridCol w="1512169"/>
                  </a:tblGrid>
                  <a:tr h="367241">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初始状态</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收尾速度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3305167">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光滑导轨左、右宽分别为</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匀强磁场的磁感应强度为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两金属棒质量均为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、总电阻为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棒的初速度为</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棒在恒力</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作用下从静止开始运动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BIL</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a:t>
                          </a:r>
                          <a:r>
                            <a:rPr lang="en-US" sz="2200" b="1" i="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对</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BIL</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a:t>
                          </a:r>
                          <a:r>
                            <a:rPr lang="en-US" sz="2200" b="1" i="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𝑩𝑳</m:t>
                                  </m:r>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sSub>
                                    <m:sSub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𝒂</m:t>
                                      </m:r>
                                    </m:sub>
                                  </m:sSub>
                                  <m:r>
                                    <a:rPr lang="zh-CN"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Sub>
                                    <m:sSub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𝒗</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𝒃</m:t>
                                      </m:r>
                                    </m:sub>
                                  </m:sSub>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𝒓</m:t>
                                  </m:r>
                                </m:den>
                              </m:f>
                            </m:oMath>
                          </a14:m>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𝑭</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𝒎</m:t>
                                  </m:r>
                                </m:den>
                              </m:f>
                            </m:oMath>
                          </a14:m>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en-US" sz="2200" b="1"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收尾条件</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电流恒定</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最终两金属棒做匀加速运动</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加速度不同</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加速度与棒所在处导轨的宽度成反比</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509588" y="980728"/>
              <a:ext cx="11202243" cy="4526280"/>
            </p:xfrm>
            <a:graphic>
              <a:graphicData uri="http://schemas.openxmlformats.org/drawingml/2006/table">
                <a:tbl>
                  <a:tblPr firstRow="1" firstCol="1" bandRow="1"/>
                  <a:tblGrid>
                    <a:gridCol w="2633290"/>
                    <a:gridCol w="2232248"/>
                    <a:gridCol w="2016224"/>
                    <a:gridCol w="2808312"/>
                    <a:gridCol w="1512169"/>
                  </a:tblGrid>
                  <a:tr h="367241">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初始状态</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公式</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收尾速度</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4023360">
                    <a:tc>
                      <a:txBody>
                        <a:bodyPr/>
                        <a:lstStyle/>
                        <a:p>
                          <a:pPr algn="just" hangingPunct="0">
                            <a:lnSpc>
                              <a:spcPct val="150000"/>
                            </a:lnSpc>
                            <a:spcAft>
                              <a:spcPts val="0"/>
                            </a:spcAft>
                          </a:pP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光滑导轨左、右宽分别为</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匀强磁场的磁感应强度为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两金属棒质量均为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、总电阻为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棒的初速度为</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棒在恒力</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作用下从静止开始运动</a:t>
                          </a: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2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c>
                      <a:txBody>
                        <a:bodyPr/>
                        <a:lstStyle/>
                        <a:p>
                          <a:pPr algn="just" hangingPunct="0">
                            <a:lnSpc>
                              <a:spcPct val="150000"/>
                            </a:lnSpc>
                            <a:spcAft>
                              <a:spcPts val="0"/>
                            </a:spcAft>
                          </a:pP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最终两金属棒做匀加速运动</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加速度不同</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加速度与棒所在处导轨的宽度成反比</a:t>
                          </a:r>
                          <a:endParaRPr 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42310" marR="4231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pic>
        <p:nvPicPr>
          <p:cNvPr id="9220" name="aa2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96225" y="2853518"/>
            <a:ext cx="1884322" cy="1160877"/>
          </a:xfrm>
          <a:prstGeom prst="rect">
            <a:avLst/>
          </a:prstGeom>
          <a:noFill/>
          <a:extLst>
            <a:ext uri="{909E8E84-426E-40DD-AFC4-6F175D3DCCD1}">
              <a14:hiddenFill xmlns:a14="http://schemas.microsoft.com/office/drawing/2010/main">
                <a:solidFill>
                  <a:srgbClr val="FFFFFF"/>
                </a:solidFill>
              </a14:hiddenFill>
            </a:ext>
          </a:extLst>
        </p:spPr>
      </p:pic>
      <p:pic>
        <p:nvPicPr>
          <p:cNvPr id="9219" name="aa2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9811" y="2833637"/>
            <a:ext cx="1800200" cy="114405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249031"/>
              </a:xfrm>
            </p:spPr>
            <p:txBody>
              <a:bodyPr/>
              <a:lstStyle/>
              <a:p>
                <a:pPr hangingPunct="0">
                  <a:lnSpc>
                    <a:spcPct val="140000"/>
                  </a:lnSpc>
                  <a:spcAft>
                    <a:spcPts val="0"/>
                  </a:spcAft>
                </a:pP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sz="22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如图所示，间距均为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的光滑平行倾斜导轨与足够长的光滑平行水平导轨在</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处平滑连接，虚线</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右侧有竖直向下、磁感应强度为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是两根粗细均匀的金属棒，质量均为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，电阻分别为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棒静止于水平导轨上，初始时与</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相距</a:t>
                </a:r>
                <a:r>
                  <a:rPr lang="en-US" altLang="zh-CN" sz="22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200"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棒由静止从倾斜轨道上距水平面高度为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处下滑，运动过程中与</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棒始终没有接触，且两棒始终垂直于导轨</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不计导轨的电阻，重力加速度为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棒刚进入磁场时</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回路中感应电流大小为</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𝑩𝑳</m:t>
                        </m:r>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𝒈𝒉</m:t>
                            </m:r>
                          </m:e>
                        </m:rad>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249031"/>
              </a:xfrm>
              <a:blipFill rotWithShape="1">
                <a:blip r:embed="rId1"/>
                <a:stretch>
                  <a:fillRect l="-2" t="-19" r="1" b="11"/>
                </a:stretch>
              </a:blipFill>
            </p:spPr>
            <p:txBody>
              <a:bodyPr/>
              <a:lstStyle/>
              <a:p>
                <a:r>
                  <a:rPr lang="zh-CN" altLang="en-US">
                    <a:noFill/>
                  </a:rPr>
                  <a:t> </a:t>
                </a:r>
              </a:p>
            </p:txBody>
          </p:sp>
        </mc:Fallback>
      </mc:AlternateContent>
      <p:pic>
        <p:nvPicPr>
          <p:cNvPr id="3" name="24典例7.eps" descr="id:2147492214;FounderCES"/>
          <p:cNvPicPr/>
          <p:nvPr/>
        </p:nvPicPr>
        <p:blipFill>
          <a:blip r:embed="rId2"/>
          <a:stretch>
            <a:fillRect/>
          </a:stretch>
        </p:blipFill>
        <p:spPr>
          <a:xfrm>
            <a:off x="469251" y="891208"/>
            <a:ext cx="975032" cy="314487"/>
          </a:xfrm>
          <a:prstGeom prst="rect">
            <a:avLst/>
          </a:prstGeom>
        </p:spPr>
      </p:pic>
      <p:pic>
        <p:nvPicPr>
          <p:cNvPr id="4" name="ca508.jpg" descr="id:2147492221;FounderCES"/>
          <p:cNvPicPr/>
          <p:nvPr/>
        </p:nvPicPr>
        <p:blipFill>
          <a:blip r:embed="rId3"/>
          <a:stretch>
            <a:fillRect/>
          </a:stretch>
        </p:blipFill>
        <p:spPr>
          <a:xfrm>
            <a:off x="7175326" y="3897743"/>
            <a:ext cx="3672408" cy="1373194"/>
          </a:xfrm>
          <a:prstGeom prst="rect">
            <a:avLst/>
          </a:prstGeom>
        </p:spPr>
      </p:pic>
      <mc:AlternateContent xmlns:mc="http://schemas.openxmlformats.org/markup-compatibility/2006">
        <mc:Choice xmlns:a14="http://schemas.microsoft.com/office/drawing/2010/main" Requires="a14">
          <p:sp>
            <p:nvSpPr>
              <p:cNvPr id="6" name="矩形 5"/>
              <p:cNvSpPr/>
              <p:nvPr/>
            </p:nvSpPr>
            <p:spPr>
              <a:xfrm>
                <a:off x="355496" y="3702174"/>
                <a:ext cx="7251878" cy="1568763"/>
              </a:xfrm>
              <a:prstGeom prst="rect">
                <a:avLst/>
              </a:prstGeom>
            </p:spPr>
            <p:txBody>
              <a:bodyPr wrap="square">
                <a:spAutoFit/>
              </a:bodyPr>
              <a:lstStyle/>
              <a:p>
                <a:pPr lvl="0" algn="just" eaLnBrk="1">
                  <a:lnSpc>
                    <a:spcPct val="140000"/>
                  </a:lnSpc>
                  <a:spcBef>
                    <a:spcPts val="0"/>
                  </a:spcBef>
                  <a:spcAft>
                    <a:spcPts val="0"/>
                  </a:spcAft>
                  <a:tabLst>
                    <a:tab pos="5645150" algn="l"/>
                    <a:tab pos="9862820" algn="l"/>
                  </a:tabLst>
                </a:pPr>
                <a:r>
                  <a:rPr lang="en-US" altLang="zh-CN" sz="2200" dirty="0">
                    <a:solidFill>
                      <a:srgbClr val="000000"/>
                    </a:solidFill>
                    <a:cs typeface="Times New Roman" panose="02020603050405020304" pitchFamily="18" charset="0"/>
                  </a:rPr>
                  <a:t>B</a:t>
                </a:r>
                <a:r>
                  <a:rPr lang="en-US" altLang="zh-CN" sz="2200" dirty="0" err="1">
                    <a:solidFill>
                      <a:srgbClr val="000000"/>
                    </a:solidFill>
                    <a:latin typeface="宋体" panose="02010600030101010101" pitchFamily="2" charset="-122"/>
                    <a:cs typeface="Times New Roman" panose="02020603050405020304" pitchFamily="18" charset="0"/>
                  </a:rPr>
                  <a:t>.</a:t>
                </a:r>
                <a:r>
                  <a:rPr lang="en-US" altLang="zh-CN" sz="2200" i="1" dirty="0" err="1">
                    <a:solidFill>
                      <a:srgbClr val="000000"/>
                    </a:solidFill>
                    <a:cs typeface="Times New Roman" panose="02020603050405020304" pitchFamily="18" charset="0"/>
                  </a:rPr>
                  <a:t>b</a:t>
                </a:r>
                <a:r>
                  <a:rPr lang="zh-CN" altLang="zh-CN" sz="2200" dirty="0">
                    <a:solidFill>
                      <a:srgbClr val="000000"/>
                    </a:solidFill>
                    <a:ea typeface="楷体" panose="02010609060101010101" pitchFamily="49" charset="-122"/>
                    <a:cs typeface="Times New Roman" panose="02020603050405020304" pitchFamily="18" charset="0"/>
                  </a:rPr>
                  <a:t>棒的最大速度为</a:t>
                </a: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200" i="1">
                                <a:solidFill>
                                  <a:srgbClr val="000000"/>
                                </a:solidFill>
                                <a:latin typeface="Cambria Math" panose="02040503050406030204" pitchFamily="18" charset="0"/>
                                <a:cs typeface="Times New Roman" panose="02020603050405020304" pitchFamily="18" charset="0"/>
                              </a:rPr>
                              <m:t>𝟐</m:t>
                            </m:r>
                            <m:r>
                              <a:rPr lang="en-US" altLang="zh-CN" sz="2200" i="1">
                                <a:solidFill>
                                  <a:srgbClr val="000000"/>
                                </a:solidFill>
                                <a:latin typeface="Cambria Math" panose="02040503050406030204" pitchFamily="18" charset="0"/>
                                <a:cs typeface="Times New Roman" panose="02020603050405020304" pitchFamily="18" charset="0"/>
                              </a:rPr>
                              <m:t>𝒈𝒉</m:t>
                            </m:r>
                          </m:e>
                        </m:rad>
                      </m:num>
                      <m:den>
                        <m:r>
                          <a:rPr lang="en-US" altLang="zh-CN" sz="2200" i="1">
                            <a:solidFill>
                              <a:srgbClr val="000000"/>
                            </a:solidFill>
                            <a:latin typeface="Cambria Math" panose="02040503050406030204" pitchFamily="18" charset="0"/>
                            <a:cs typeface="Times New Roman" panose="02020603050405020304" pitchFamily="18" charset="0"/>
                          </a:rPr>
                          <m:t>𝟑</m:t>
                        </m:r>
                      </m:den>
                    </m:f>
                  </m:oMath>
                </a14:m>
                <a:endParaRPr lang="zh-CN" altLang="zh-CN" sz="2200" b="0" dirty="0">
                  <a:solidFill>
                    <a:srgbClr val="000000"/>
                  </a:solidFill>
                  <a:cs typeface="Times New Roman" panose="02020603050405020304" pitchFamily="18" charset="0"/>
                </a:endParaRPr>
              </a:p>
              <a:p>
                <a:pPr lvl="0" algn="just" eaLnBrk="1">
                  <a:lnSpc>
                    <a:spcPct val="140000"/>
                  </a:lnSpc>
                  <a:spcBef>
                    <a:spcPts val="0"/>
                  </a:spcBef>
                  <a:spcAft>
                    <a:spcPts val="0"/>
                  </a:spcAft>
                  <a:tabLst>
                    <a:tab pos="5645150" algn="l"/>
                    <a:tab pos="9862820" algn="l"/>
                  </a:tabLst>
                </a:pPr>
                <a:r>
                  <a:rPr lang="en-US" altLang="zh-CN" sz="2200" dirty="0">
                    <a:solidFill>
                      <a:srgbClr val="000000"/>
                    </a:solidFill>
                    <a:cs typeface="Times New Roman" panose="02020603050405020304" pitchFamily="18" charset="0"/>
                  </a:rPr>
                  <a:t>C</a:t>
                </a:r>
                <a:r>
                  <a:rPr lang="en-US" altLang="zh-CN" sz="2200" dirty="0">
                    <a:solidFill>
                      <a:srgbClr val="000000"/>
                    </a:solidFill>
                    <a:latin typeface="宋体" panose="02010600030101010101" pitchFamily="2" charset="-122"/>
                    <a:cs typeface="Times New Roman" panose="02020603050405020304" pitchFamily="18" charset="0"/>
                  </a:rPr>
                  <a:t>.</a:t>
                </a:r>
                <a:r>
                  <a:rPr lang="zh-CN" altLang="zh-CN" sz="2200" dirty="0">
                    <a:solidFill>
                      <a:srgbClr val="000000"/>
                    </a:solidFill>
                    <a:ea typeface="楷体" panose="02010609060101010101" pitchFamily="49" charset="-122"/>
                    <a:cs typeface="Times New Roman" panose="02020603050405020304" pitchFamily="18" charset="0"/>
                  </a:rPr>
                  <a:t>整个过程中</a:t>
                </a:r>
                <a:r>
                  <a:rPr lang="zh-CN" altLang="zh-CN" sz="2200" dirty="0">
                    <a:solidFill>
                      <a:srgbClr val="000000"/>
                    </a:solidFill>
                    <a:cs typeface="Times New Roman" panose="02020603050405020304" pitchFamily="18" charset="0"/>
                  </a:rPr>
                  <a:t>，</a:t>
                </a:r>
                <a:r>
                  <a:rPr lang="en-US" altLang="zh-CN" sz="2200" i="1" dirty="0">
                    <a:solidFill>
                      <a:srgbClr val="000000"/>
                    </a:solidFill>
                    <a:cs typeface="Times New Roman" panose="02020603050405020304" pitchFamily="18" charset="0"/>
                  </a:rPr>
                  <a:t>b</a:t>
                </a:r>
                <a:r>
                  <a:rPr lang="zh-CN" altLang="zh-CN" sz="2200" dirty="0">
                    <a:solidFill>
                      <a:srgbClr val="000000"/>
                    </a:solidFill>
                    <a:ea typeface="楷体" panose="02010609060101010101" pitchFamily="49" charset="-122"/>
                    <a:cs typeface="Times New Roman" panose="02020603050405020304" pitchFamily="18" charset="0"/>
                  </a:rPr>
                  <a:t>棒上产生的焦耳热为</a:t>
                </a: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i="1">
                            <a:solidFill>
                              <a:srgbClr val="000000"/>
                            </a:solidFill>
                            <a:latin typeface="Cambria Math" panose="02040503050406030204" pitchFamily="18" charset="0"/>
                            <a:cs typeface="Times New Roman" panose="02020603050405020304" pitchFamily="18" charset="0"/>
                          </a:rPr>
                          <m:t>𝒎𝒈𝒉</m:t>
                        </m:r>
                      </m:num>
                      <m:den>
                        <m:r>
                          <a:rPr lang="en-US" altLang="zh-CN" sz="2200" i="1">
                            <a:solidFill>
                              <a:srgbClr val="000000"/>
                            </a:solidFill>
                            <a:latin typeface="Cambria Math" panose="02040503050406030204" pitchFamily="18" charset="0"/>
                            <a:cs typeface="Times New Roman" panose="02020603050405020304" pitchFamily="18" charset="0"/>
                          </a:rPr>
                          <m:t>𝟐</m:t>
                        </m:r>
                      </m:den>
                    </m:f>
                  </m:oMath>
                </a14:m>
                <a:endParaRPr lang="zh-CN" altLang="zh-CN" sz="2200" b="0" dirty="0">
                  <a:solidFill>
                    <a:srgbClr val="000000"/>
                  </a:solidFill>
                  <a:cs typeface="Times New Roman" panose="02020603050405020304" pitchFamily="18" charset="0"/>
                </a:endParaRPr>
              </a:p>
            </p:txBody>
          </p:sp>
        </mc:Choice>
        <mc:Fallback>
          <p:sp>
            <p:nvSpPr>
              <p:cNvPr id="6" name="矩形 5"/>
              <p:cNvSpPr>
                <a:spLocks noRot="1" noChangeAspect="1" noMove="1" noResize="1" noEditPoints="1" noAdjustHandles="1" noChangeArrowheads="1" noChangeShapeType="1" noTextEdit="1"/>
              </p:cNvSpPr>
              <p:nvPr/>
            </p:nvSpPr>
            <p:spPr>
              <a:xfrm>
                <a:off x="355496" y="3702174"/>
                <a:ext cx="7251878" cy="1568763"/>
              </a:xfrm>
              <a:prstGeom prst="rect">
                <a:avLst/>
              </a:prstGeom>
              <a:blipFill rotWithShape="1">
                <a:blip r:embed="rId4"/>
                <a:stretch>
                  <a:fillRect l="-7" t="-8" r="1" b="28"/>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8" name="矩形 7"/>
              <p:cNvSpPr/>
              <p:nvPr/>
            </p:nvSpPr>
            <p:spPr>
              <a:xfrm>
                <a:off x="355496" y="5100948"/>
                <a:ext cx="5330947" cy="876907"/>
              </a:xfrm>
              <a:prstGeom prst="rect">
                <a:avLst/>
              </a:prstGeom>
            </p:spPr>
            <p:txBody>
              <a:bodyPr wrap="none">
                <a:spAutoFit/>
              </a:bodyPr>
              <a:lstStyle/>
              <a:p>
                <a:pPr lvl="0" algn="just" eaLnBrk="1">
                  <a:lnSpc>
                    <a:spcPct val="140000"/>
                  </a:lnSpc>
                  <a:spcBef>
                    <a:spcPts val="0"/>
                  </a:spcBef>
                  <a:spcAft>
                    <a:spcPts val="0"/>
                  </a:spcAft>
                  <a:tabLst>
                    <a:tab pos="5645150" algn="l"/>
                    <a:tab pos="9862820" algn="l"/>
                  </a:tabLst>
                </a:pPr>
                <a:r>
                  <a:rPr lang="en-US" altLang="zh-CN" sz="2200" dirty="0">
                    <a:solidFill>
                      <a:srgbClr val="000000"/>
                    </a:solidFill>
                    <a:cs typeface="Times New Roman" panose="02020603050405020304" pitchFamily="18" charset="0"/>
                  </a:rPr>
                  <a:t>D</a:t>
                </a:r>
                <a:r>
                  <a:rPr lang="en-US" altLang="zh-CN" sz="2200" dirty="0">
                    <a:solidFill>
                      <a:srgbClr val="000000"/>
                    </a:solidFill>
                    <a:latin typeface="宋体" panose="02010600030101010101" pitchFamily="2" charset="-122"/>
                    <a:cs typeface="Times New Roman" panose="02020603050405020304" pitchFamily="18" charset="0"/>
                  </a:rPr>
                  <a:t>.</a:t>
                </a:r>
                <a:r>
                  <a:rPr lang="zh-CN" altLang="zh-CN" sz="2200" dirty="0">
                    <a:solidFill>
                      <a:srgbClr val="000000"/>
                    </a:solidFill>
                    <a:ea typeface="楷体" panose="02010609060101010101" pitchFamily="49" charset="-122"/>
                    <a:cs typeface="Times New Roman" panose="02020603050405020304" pitchFamily="18" charset="0"/>
                  </a:rPr>
                  <a:t>稳定后</a:t>
                </a:r>
                <a:r>
                  <a:rPr lang="zh-CN" altLang="zh-CN" sz="2200" dirty="0">
                    <a:solidFill>
                      <a:srgbClr val="000000"/>
                    </a:solidFill>
                    <a:cs typeface="Times New Roman" panose="02020603050405020304" pitchFamily="18" charset="0"/>
                  </a:rPr>
                  <a:t>，</a:t>
                </a:r>
                <a:r>
                  <a:rPr lang="en-US" altLang="zh-CN" sz="2200" i="1" dirty="0">
                    <a:solidFill>
                      <a:srgbClr val="000000"/>
                    </a:solidFill>
                    <a:cs typeface="Times New Roman" panose="02020603050405020304" pitchFamily="18" charset="0"/>
                  </a:rPr>
                  <a:t>a</a:t>
                </a:r>
                <a:r>
                  <a:rPr lang="zh-CN" altLang="zh-CN" sz="2200" dirty="0">
                    <a:solidFill>
                      <a:srgbClr val="000000"/>
                    </a:solidFill>
                    <a:ea typeface="楷体" panose="02010609060101010101" pitchFamily="49" charset="-122"/>
                    <a:cs typeface="Times New Roman" panose="02020603050405020304" pitchFamily="18" charset="0"/>
                  </a:rPr>
                  <a:t>、</a:t>
                </a:r>
                <a:r>
                  <a:rPr lang="en-US" altLang="zh-CN" sz="2200" i="1" dirty="0">
                    <a:solidFill>
                      <a:srgbClr val="000000"/>
                    </a:solidFill>
                    <a:cs typeface="Times New Roman" panose="02020603050405020304" pitchFamily="18" charset="0"/>
                  </a:rPr>
                  <a:t>b</a:t>
                </a:r>
                <a:r>
                  <a:rPr lang="zh-CN" altLang="zh-CN" sz="2200" dirty="0">
                    <a:solidFill>
                      <a:srgbClr val="000000"/>
                    </a:solidFill>
                    <a:ea typeface="楷体" panose="02010609060101010101" pitchFamily="49" charset="-122"/>
                    <a:cs typeface="Times New Roman" panose="02020603050405020304" pitchFamily="18" charset="0"/>
                  </a:rPr>
                  <a:t>棒间的距离为</a:t>
                </a:r>
                <a:r>
                  <a:rPr lang="en-US" altLang="zh-CN" sz="2200" i="1" dirty="0">
                    <a:solidFill>
                      <a:srgbClr val="000000"/>
                    </a:solidFill>
                    <a:cs typeface="Times New Roman" panose="02020603050405020304" pitchFamily="18" charset="0"/>
                  </a:rPr>
                  <a:t>s</a:t>
                </a:r>
                <a:r>
                  <a:rPr lang="zh-CN" altLang="zh-CN" sz="2200" dirty="0">
                    <a:solidFill>
                      <a:srgbClr val="000000"/>
                    </a:solidFill>
                    <a:cs typeface="Times New Roman" panose="02020603050405020304" pitchFamily="18" charset="0"/>
                  </a:rPr>
                  <a:t>－</a:t>
                </a: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i="1">
                            <a:solidFill>
                              <a:srgbClr val="000000"/>
                            </a:solidFill>
                            <a:latin typeface="Cambria Math" panose="02040503050406030204" pitchFamily="18" charset="0"/>
                            <a:cs typeface="Times New Roman" panose="02020603050405020304" pitchFamily="18" charset="0"/>
                          </a:rPr>
                          <m:t>𝟑</m:t>
                        </m:r>
                        <m:r>
                          <a:rPr lang="en-US" altLang="zh-CN" sz="2200" i="1">
                            <a:solidFill>
                              <a:srgbClr val="000000"/>
                            </a:solidFill>
                            <a:latin typeface="Cambria Math" panose="02040503050406030204" pitchFamily="18" charset="0"/>
                            <a:cs typeface="Times New Roman" panose="02020603050405020304" pitchFamily="18" charset="0"/>
                          </a:rPr>
                          <m:t>𝒎𝑹</m:t>
                        </m:r>
                        <m:rad>
                          <m:radPr>
                            <m:degHide m:val="on"/>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200" i="1">
                                <a:solidFill>
                                  <a:srgbClr val="000000"/>
                                </a:solidFill>
                                <a:latin typeface="Cambria Math" panose="02040503050406030204" pitchFamily="18" charset="0"/>
                                <a:cs typeface="Times New Roman" panose="02020603050405020304" pitchFamily="18" charset="0"/>
                              </a:rPr>
                              <m:t>𝟐</m:t>
                            </m:r>
                            <m:r>
                              <a:rPr lang="en-US" altLang="zh-CN" sz="2200" i="1">
                                <a:solidFill>
                                  <a:srgbClr val="000000"/>
                                </a:solidFill>
                                <a:latin typeface="Cambria Math" panose="02040503050406030204" pitchFamily="18" charset="0"/>
                                <a:cs typeface="Times New Roman" panose="02020603050405020304" pitchFamily="18" charset="0"/>
                              </a:rPr>
                              <m:t>𝒈𝒉</m:t>
                            </m:r>
                          </m:e>
                        </m:rad>
                      </m:num>
                      <m:den>
                        <m:r>
                          <a:rPr lang="en-US" altLang="zh-CN" sz="2200" i="1">
                            <a:solidFill>
                              <a:srgbClr val="000000"/>
                            </a:solidFill>
                            <a:latin typeface="Cambria Math" panose="02040503050406030204" pitchFamily="18" charset="0"/>
                            <a:cs typeface="Times New Roman" panose="02020603050405020304" pitchFamily="18" charset="0"/>
                          </a:rPr>
                          <m:t>𝟐</m:t>
                        </m:r>
                        <m:sSup>
                          <m:sSup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i="1">
                                <a:solidFill>
                                  <a:srgbClr val="000000"/>
                                </a:solidFill>
                                <a:latin typeface="Cambria Math" panose="02040503050406030204" pitchFamily="18" charset="0"/>
                                <a:cs typeface="Times New Roman" panose="02020603050405020304" pitchFamily="18" charset="0"/>
                              </a:rPr>
                              <m:t>𝑩</m:t>
                            </m:r>
                          </m:e>
                          <m:sup>
                            <m:r>
                              <a:rPr lang="en-US" altLang="zh-CN" sz="2200" i="1">
                                <a:solidFill>
                                  <a:srgbClr val="000000"/>
                                </a:solidFill>
                                <a:latin typeface="Cambria Math" panose="02040503050406030204" pitchFamily="18" charset="0"/>
                                <a:cs typeface="Times New Roman" panose="02020603050405020304" pitchFamily="18" charset="0"/>
                              </a:rPr>
                              <m:t>𝟐</m:t>
                            </m:r>
                          </m:sup>
                        </m:sSup>
                        <m:sSup>
                          <m:sSup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200" i="1">
                                <a:solidFill>
                                  <a:srgbClr val="000000"/>
                                </a:solidFill>
                                <a:latin typeface="Cambria Math" panose="02040503050406030204" pitchFamily="18" charset="0"/>
                                <a:cs typeface="Times New Roman" panose="02020603050405020304" pitchFamily="18" charset="0"/>
                              </a:rPr>
                              <m:t>𝑳</m:t>
                            </m:r>
                          </m:e>
                          <m:sup>
                            <m:r>
                              <a:rPr lang="en-US" altLang="zh-CN" sz="2200" i="1">
                                <a:solidFill>
                                  <a:srgbClr val="000000"/>
                                </a:solidFill>
                                <a:latin typeface="Cambria Math" panose="02040503050406030204" pitchFamily="18" charset="0"/>
                                <a:cs typeface="Times New Roman" panose="02020603050405020304" pitchFamily="18" charset="0"/>
                              </a:rPr>
                              <m:t>𝟐</m:t>
                            </m:r>
                          </m:sup>
                        </m:sSup>
                      </m:den>
                    </m:f>
                  </m:oMath>
                </a14:m>
                <a:endParaRPr lang="zh-CN" altLang="zh-CN" sz="2200" b="0" dirty="0">
                  <a:solidFill>
                    <a:srgbClr val="000000"/>
                  </a:solidFill>
                  <a:cs typeface="Times New Roman" panose="02020603050405020304" pitchFamily="18" charset="0"/>
                </a:endParaRPr>
              </a:p>
            </p:txBody>
          </p:sp>
        </mc:Choice>
        <mc:Fallback>
          <p:sp>
            <p:nvSpPr>
              <p:cNvPr id="8" name="矩形 7"/>
              <p:cNvSpPr>
                <a:spLocks noRot="1" noChangeAspect="1" noMove="1" noResize="1" noEditPoints="1" noAdjustHandles="1" noChangeArrowheads="1" noChangeShapeType="1" noTextEdit="1"/>
              </p:cNvSpPr>
              <p:nvPr/>
            </p:nvSpPr>
            <p:spPr>
              <a:xfrm>
                <a:off x="355496" y="5100948"/>
                <a:ext cx="5330947" cy="876907"/>
              </a:xfrm>
              <a:prstGeom prst="rect">
                <a:avLst/>
              </a:prstGeom>
              <a:blipFill rotWithShape="1">
                <a:blip r:embed="rId5"/>
                <a:stretch>
                  <a:fillRect l="-10" t="-72" b="68"/>
                </a:stretch>
              </a:blipFill>
            </p:spPr>
            <p:txBody>
              <a:bodyPr/>
              <a:lstStyle/>
              <a:p>
                <a:r>
                  <a:rPr lang="zh-CN" altLang="en-US">
                    <a:noFill/>
                  </a:rPr>
                  <a:t> </a:t>
                </a:r>
              </a:p>
            </p:txBody>
          </p:sp>
        </mc:Fallback>
      </mc:AlternateContent>
      <p:pic>
        <p:nvPicPr>
          <p:cNvPr id="9" name="24答案.eps" descr="id:2147492242;FounderCES"/>
          <p:cNvPicPr/>
          <p:nvPr/>
        </p:nvPicPr>
        <p:blipFill>
          <a:blip r:embed="rId6"/>
          <a:stretch>
            <a:fillRect/>
          </a:stretch>
        </p:blipFill>
        <p:spPr>
          <a:xfrm>
            <a:off x="469251" y="5977855"/>
            <a:ext cx="682808" cy="243773"/>
          </a:xfrm>
          <a:prstGeom prst="rect">
            <a:avLst/>
          </a:prstGeom>
        </p:spPr>
      </p:pic>
      <p:sp>
        <p:nvSpPr>
          <p:cNvPr id="11" name="矩形 10"/>
          <p:cNvSpPr/>
          <p:nvPr/>
        </p:nvSpPr>
        <p:spPr>
          <a:xfrm>
            <a:off x="1408252" y="5885491"/>
            <a:ext cx="591829" cy="430887"/>
          </a:xfrm>
          <a:prstGeom prst="rect">
            <a:avLst/>
          </a:prstGeom>
        </p:spPr>
        <p:txBody>
          <a:bodyPr wrap="none">
            <a:spAutoFit/>
          </a:bodyPr>
          <a:lstStyle/>
          <a:p>
            <a:r>
              <a:rPr lang="en-US" altLang="zh-CN" sz="2200" dirty="0">
                <a:solidFill>
                  <a:srgbClr val="000000"/>
                </a:solidFill>
              </a:rPr>
              <a:t>AD</a:t>
            </a:r>
            <a:endParaRPr lang="zh-CN" altLang="en-US" sz="2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140710"/>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棒下落到底端刚进入磁场瞬间的速度大小为</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由机械能守恒定律可得</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𝒈𝒉</m:t>
                        </m:r>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棒刚进入磁场时产生的感应电动势的大小为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𝒈𝒉</m:t>
                        </m:r>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由闭合电路欧姆定律知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回路中感应电流大小为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𝑩𝑳</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𝒈𝒉</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140710"/>
              </a:xfrm>
              <a:blipFill rotWithShape="1">
                <a:blip r:embed="rId1"/>
                <a:stretch>
                  <a:fillRect l="-2" t="-20" r="1" b="20"/>
                </a:stretch>
              </a:blipFill>
            </p:spPr>
            <p:txBody>
              <a:bodyPr/>
              <a:lstStyle/>
              <a:p>
                <a:r>
                  <a:rPr lang="zh-CN" altLang="en-US">
                    <a:noFill/>
                  </a:rPr>
                  <a:t> </a:t>
                </a:r>
              </a:p>
            </p:txBody>
          </p:sp>
        </mc:Fallback>
      </mc:AlternateContent>
      <p:pic>
        <p:nvPicPr>
          <p:cNvPr id="3" name="24解析.eps" descr="id:2147492228;FounderCES"/>
          <p:cNvPicPr/>
          <p:nvPr/>
        </p:nvPicPr>
        <p:blipFill>
          <a:blip r:embed="rId2"/>
          <a:stretch>
            <a:fillRect/>
          </a:stretch>
        </p:blipFill>
        <p:spPr>
          <a:xfrm>
            <a:off x="469251" y="949230"/>
            <a:ext cx="864096" cy="308496"/>
          </a:xfrm>
          <a:prstGeom prst="rect">
            <a:avLst/>
          </a:prstGeom>
        </p:spPr>
      </p:pic>
      <p:pic>
        <p:nvPicPr>
          <p:cNvPr id="4" name="ca508.jpg" descr="id:2147492221;FounderCES"/>
          <p:cNvPicPr/>
          <p:nvPr/>
        </p:nvPicPr>
        <p:blipFill>
          <a:blip r:embed="rId3"/>
          <a:stretch>
            <a:fillRect/>
          </a:stretch>
        </p:blipFill>
        <p:spPr>
          <a:xfrm>
            <a:off x="4150990" y="3573016"/>
            <a:ext cx="3672408" cy="1373194"/>
          </a:xfrm>
          <a:prstGeom prst="rect">
            <a:avLst/>
          </a:prstGeom>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788199"/>
              </a:xfrm>
            </p:spPr>
            <p:txBody>
              <a:bodyPr/>
              <a:lstStyle/>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右手定则和左手定则可知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棒所受安培力水平向右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棒从静止开始向右做加速运动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棒所受安培力水平向左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棒进入磁场后以初速度</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𝒈𝒉</m:t>
                        </m:r>
                      </m:e>
                    </m:rad>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做减速运动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棒达到共速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之后一起做匀速直线运动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棒的速度达到最大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棒组成的系统动量守恒</a:t>
                </a:r>
                <a:r>
                  <a:rPr lang="zh-CN" altLang="zh-CN" b="1" u="wavy" dirty="0"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棒的最大速度为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𝟐𝐠</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𝒉</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788199"/>
              </a:xfrm>
              <a:blipFill rotWithShape="1">
                <a:blip r:embed="rId1"/>
                <a:stretch>
                  <a:fillRect l="-2" t="-23" r="1" b="20"/>
                </a:stretch>
              </a:blipFill>
            </p:spPr>
            <p:txBody>
              <a:bodyPr/>
              <a:lstStyle/>
              <a:p>
                <a:r>
                  <a:rPr lang="zh-CN" altLang="en-US">
                    <a:noFill/>
                  </a:rPr>
                  <a:t> </a:t>
                </a:r>
              </a:p>
            </p:txBody>
          </p:sp>
        </mc:Fallback>
      </mc:AlternateContent>
      <p:pic>
        <p:nvPicPr>
          <p:cNvPr id="4" name="箭头右.eps" descr="id:2147492235;FounderCES"/>
          <p:cNvPicPr/>
          <p:nvPr/>
        </p:nvPicPr>
        <p:blipFill>
          <a:blip r:embed="rId2"/>
          <a:stretch>
            <a:fillRect/>
          </a:stretch>
        </p:blipFill>
        <p:spPr>
          <a:xfrm rot="860862">
            <a:off x="550590" y="3452717"/>
            <a:ext cx="442907" cy="349574"/>
          </a:xfrm>
          <a:prstGeom prst="rect">
            <a:avLst/>
          </a:prstGeom>
        </p:spPr>
      </p:pic>
      <p:sp>
        <p:nvSpPr>
          <p:cNvPr id="6" name="矩形 5"/>
          <p:cNvSpPr/>
          <p:nvPr/>
        </p:nvSpPr>
        <p:spPr>
          <a:xfrm>
            <a:off x="1017314" y="3405388"/>
            <a:ext cx="8966324" cy="646331"/>
          </a:xfrm>
          <a:prstGeom prst="rect">
            <a:avLst/>
          </a:prstGeom>
        </p:spPr>
        <p:txBody>
          <a:bodyPr wrap="square">
            <a:spAutoFit/>
          </a:bodyPr>
          <a:lstStyle/>
          <a:p>
            <a:pPr algn="just">
              <a:lnSpc>
                <a:spcPct val="150000"/>
              </a:lnSpc>
              <a:spcAft>
                <a:spcPts val="0"/>
              </a:spcAft>
            </a:pPr>
            <a:r>
              <a:rPr lang="en-US" altLang="zh-CN" sz="2400" i="1" dirty="0">
                <a:solidFill>
                  <a:srgbClr val="00AEEF"/>
                </a:solidFill>
                <a:cs typeface="Times New Roman" panose="02020603050405020304" pitchFamily="18" charset="0"/>
              </a:rPr>
              <a:t>a</a:t>
            </a:r>
            <a:r>
              <a:rPr lang="zh-CN" altLang="zh-CN" sz="2400" dirty="0">
                <a:solidFill>
                  <a:srgbClr val="00AEEF"/>
                </a:solidFill>
                <a:ea typeface="楷体" panose="02010609060101010101" pitchFamily="49" charset="-122"/>
                <a:cs typeface="Times New Roman" panose="02020603050405020304" pitchFamily="18" charset="0"/>
              </a:rPr>
              <a:t>、</a:t>
            </a:r>
            <a:r>
              <a:rPr lang="en-US" altLang="zh-CN" sz="2400" i="1" dirty="0">
                <a:solidFill>
                  <a:srgbClr val="00AEEF"/>
                </a:solidFill>
                <a:cs typeface="Times New Roman" panose="02020603050405020304" pitchFamily="18" charset="0"/>
              </a:rPr>
              <a:t>b</a:t>
            </a:r>
            <a:r>
              <a:rPr lang="zh-CN" altLang="zh-CN" sz="2400" dirty="0">
                <a:solidFill>
                  <a:srgbClr val="00AEEF"/>
                </a:solidFill>
                <a:ea typeface="楷体" panose="02010609060101010101" pitchFamily="49" charset="-122"/>
                <a:cs typeface="Times New Roman" panose="02020603050405020304" pitchFamily="18" charset="0"/>
              </a:rPr>
              <a:t>棒所受的安培力始终等大反向</a:t>
            </a:r>
            <a:r>
              <a:rPr lang="zh-CN" altLang="zh-CN" sz="2400" dirty="0">
                <a:solidFill>
                  <a:srgbClr val="00AEEF"/>
                </a:solidFill>
                <a:cs typeface="Times New Roman" panose="02020603050405020304" pitchFamily="18" charset="0"/>
              </a:rPr>
              <a:t>，</a:t>
            </a:r>
            <a:r>
              <a:rPr lang="zh-CN" altLang="zh-CN" sz="2400" dirty="0">
                <a:solidFill>
                  <a:srgbClr val="00AEEF"/>
                </a:solidFill>
                <a:ea typeface="楷体" panose="02010609060101010101" pitchFamily="49" charset="-122"/>
                <a:cs typeface="Times New Roman" panose="02020603050405020304" pitchFamily="18" charset="0"/>
              </a:rPr>
              <a:t>整体所受的合外力为零</a:t>
            </a:r>
            <a:r>
              <a:rPr lang="en-US" altLang="zh-CN" sz="2400" dirty="0">
                <a:solidFill>
                  <a:srgbClr val="00AEEF"/>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pic>
        <p:nvPicPr>
          <p:cNvPr id="7" name="ca508.jpg" descr="id:2147492221;FounderCES"/>
          <p:cNvPicPr/>
          <p:nvPr/>
        </p:nvPicPr>
        <p:blipFill>
          <a:blip r:embed="rId3"/>
          <a:stretch>
            <a:fillRect/>
          </a:stretch>
        </p:blipFill>
        <p:spPr>
          <a:xfrm>
            <a:off x="4367014" y="4293096"/>
            <a:ext cx="3672408" cy="1373194"/>
          </a:xfrm>
          <a:prstGeom prst="rect">
            <a:avLst/>
          </a:prstGeom>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146904"/>
              </a:xfrm>
            </p:spPr>
            <p:txBody>
              <a:bodyPr/>
              <a:lstStyle/>
              <a:p>
                <a:pPr hangingPunct="0">
                  <a:spcAft>
                    <a:spcPts val="0"/>
                  </a:spcAft>
                </a:pPr>
                <a:r>
                  <a:rPr lang="zh-CN"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运动过程中由能量守恒可得</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0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0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sz="2300" b="1">
                            <a:solidFill>
                              <a:srgbClr val="000000"/>
                            </a:solidFill>
                            <a:latin typeface="楷体" panose="02010609060101010101" pitchFamily="49" charset="-122"/>
                            <a:ea typeface="楷体" panose="02010609060101010101" pitchFamily="49" charset="-122"/>
                            <a:cs typeface="Times New Roman" panose="02020603050405020304" pitchFamily="18" charset="0"/>
                          </a:rPr>
                          <m:t>共</m:t>
                        </m:r>
                      </m:sub>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300" b="1" baseline="-25000" dirty="0">
                    <a:solidFill>
                      <a:srgbClr val="000000"/>
                    </a:solidFill>
                    <a:latin typeface="楷体" panose="02010609060101010101" pitchFamily="49" charset="-122"/>
                    <a:ea typeface="楷体" panose="02010609060101010101" pitchFamily="49" charset="-122"/>
                    <a:cs typeface="Times New Roman" panose="02020603050405020304" pitchFamily="18" charset="0"/>
                  </a:rPr>
                  <a:t>总</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a:t>
                </a:r>
                <a:r>
                  <a:rPr lang="en-US" altLang="zh-CN" sz="23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𝒈𝒉</m:t>
                            </m:r>
                          </m:e>
                        </m:rad>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300"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棒串联</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则产生的焦耳热之比等于电阻之比</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由此可得</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棒上产生的焦耳热为</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sz="23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mgh</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棒从静止开始向右做加速运动的过程中</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由动量定理有</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14:m>
                  <m:oMath xmlns:m="http://schemas.openxmlformats.org/officeDocument/2006/math">
                    <m:bar>
                      <m:barPr>
                        <m:pos m:val="top"/>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bar>
                  </m:oMath>
                </a14:m>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sz="23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300"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共</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bar>
                      <m:barPr>
                        <m:pos m:val="top"/>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bar>
                  </m:oMath>
                </a14:m>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𝑩𝑳𝒙</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棒在水平导轨上的位移差</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𝒎𝑹</m:t>
                        </m:r>
                        <m:rad>
                          <m:radPr>
                            <m:degHide m:val="on"/>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𝒈𝒉</m:t>
                            </m:r>
                          </m:e>
                        </m:rad>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故稳定后</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棒间的距离为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𝒎𝑹</m:t>
                        </m:r>
                        <m:rad>
                          <m:radPr>
                            <m:degHide m:val="on"/>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𝒈𝒉</m:t>
                            </m:r>
                          </m:e>
                        </m:rad>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146904"/>
              </a:xfrm>
              <a:blipFill rotWithShape="1">
                <a:blip r:embed="rId1"/>
                <a:stretch>
                  <a:fillRect l="-2" t="-15" r="1" b="8"/>
                </a:stretch>
              </a:blipFill>
            </p:spPr>
            <p:txBody>
              <a:bodyPr/>
              <a:lstStyle/>
              <a:p>
                <a:r>
                  <a:rPr lang="zh-CN" altLang="en-US">
                    <a:noFill/>
                  </a:rPr>
                  <a:t> </a:t>
                </a:r>
              </a:p>
            </p:txBody>
          </p:sp>
        </mc:Fallback>
      </mc:AlternateContent>
      <p:pic>
        <p:nvPicPr>
          <p:cNvPr id="4" name="ca508.jpg" descr="id:2147492221;FounderCES"/>
          <p:cNvPicPr/>
          <p:nvPr/>
        </p:nvPicPr>
        <p:blipFill>
          <a:blip r:embed="rId2"/>
          <a:stretch>
            <a:fillRect/>
          </a:stretch>
        </p:blipFill>
        <p:spPr>
          <a:xfrm>
            <a:off x="4051550" y="4844157"/>
            <a:ext cx="4104456" cy="153474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3693589" y="4283765"/>
            <a:ext cx="1124135" cy="535902"/>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mc:Choice xmlns:a14="http://schemas.microsoft.com/office/drawing/2010/main" Requires="a14">
          <p:sp>
            <p:nvSpPr>
              <p:cNvPr id="5" name="内容占位符 4"/>
              <p:cNvSpPr>
                <a:spLocks noGrp="1"/>
              </p:cNvSpPr>
              <p:nvPr>
                <p:ph idx="1"/>
              </p:nvPr>
            </p:nvSpPr>
            <p:spPr>
              <a:xfrm>
                <a:off x="360854" y="746120"/>
                <a:ext cx="11485848" cy="5867400"/>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自感</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现象和自感系数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自感现象</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当一个线圈中的电流变化时，它产生的变化的磁场在线圈本身激发出感应电动势的现象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自感电动势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概念：由于自感而产生的感应电动势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自感电动势的大小：</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L</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𝑰</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是自感系数，简称自感或电感，单位是亨利，符号为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常用的单位还有毫亨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、微亨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μ</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自感系数大小的决定因素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自感系数与线圈的大小、形状、匝数，以及是否有铁芯等因素有关</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5" name="内容占位符 4"/>
              <p:cNvSpPr>
                <a:spLocks noRot="1" noChangeAspect="1" noMove="1" noResize="1" noEditPoints="1" noAdjustHandles="1" noChangeArrowheads="1" noChangeShapeType="1" noTextEdit="1"/>
              </p:cNvSpPr>
              <p:nvPr>
                <p:ph idx="1"/>
              </p:nvPr>
            </p:nvSpPr>
            <p:spPr>
              <a:xfrm>
                <a:off x="360854" y="746120"/>
                <a:ext cx="11485848" cy="5867400"/>
              </a:xfrm>
              <a:blipFill rotWithShape="1">
                <a:blip r:embed="rId1"/>
                <a:stretch>
                  <a:fillRect l="-2" t="-11" r="1" b="11"/>
                </a:stretch>
              </a:blipFill>
            </p:spPr>
            <p:txBody>
              <a:bodyPr/>
              <a:lstStyle/>
              <a:p>
                <a:r>
                  <a:rPr lang="zh-CN" altLang="en-US">
                    <a:noFill/>
                  </a:rPr>
                  <a:t> </a:t>
                </a:r>
              </a:p>
            </p:txBody>
          </p:sp>
        </mc:Fallback>
      </mc:AlternateContent>
      <p:pic>
        <p:nvPicPr>
          <p:cNvPr id="4" name="知识点5.eps" descr="id:2147491713;FounderCES"/>
          <p:cNvPicPr/>
          <p:nvPr/>
        </p:nvPicPr>
        <p:blipFill>
          <a:blip r:embed="rId2"/>
          <a:stretch>
            <a:fillRect/>
          </a:stretch>
        </p:blipFill>
        <p:spPr>
          <a:xfrm>
            <a:off x="469251" y="927382"/>
            <a:ext cx="1279956" cy="340376"/>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396938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磁场</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的能量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自感现象中的磁场能量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线圈中电流从无到有时：磁场从无到有，电源的能量输送给磁场，储存在磁</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场中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线圈中电流减小时：磁场中的能量释放出来转化为电能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电的</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惯性</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自感电动势有阻碍线圈中电流变化的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惯性</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知识点6.eps" descr="id:2147491720;FounderCES"/>
          <p:cNvPicPr/>
          <p:nvPr/>
        </p:nvPicPr>
        <p:blipFill>
          <a:blip r:embed="rId1"/>
          <a:stretch>
            <a:fillRect/>
          </a:stretch>
        </p:blipFill>
        <p:spPr>
          <a:xfrm>
            <a:off x="459920" y="908720"/>
            <a:ext cx="1279956" cy="340376"/>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473598" y="778789"/>
            <a:ext cx="7260360" cy="690782"/>
          </a:xfrm>
          <a:prstGeom prst="rect">
            <a:avLst/>
          </a:prstGeom>
          <a:ln>
            <a:noFill/>
          </a:ln>
        </p:spPr>
      </p:pic>
      <p:pic>
        <p:nvPicPr>
          <p:cNvPr id="4" name="要点1.eps" descr="id:2147489886;FounderCES"/>
          <p:cNvPicPr/>
          <p:nvPr/>
        </p:nvPicPr>
        <p:blipFill>
          <a:blip r:embed="rId2"/>
          <a:stretch>
            <a:fillRect/>
          </a:stretch>
        </p:blipFill>
        <p:spPr>
          <a:xfrm>
            <a:off x="474237" y="1565368"/>
            <a:ext cx="1053832" cy="370126"/>
          </a:xfrm>
          <a:prstGeom prst="rect">
            <a:avLst/>
          </a:prstGeom>
        </p:spPr>
      </p:pic>
      <p:sp>
        <p:nvSpPr>
          <p:cNvPr id="2" name="内容占位符 1"/>
          <p:cNvSpPr>
            <a:spLocks noGrp="1"/>
          </p:cNvSpPr>
          <p:nvPr>
            <p:ph idx="1"/>
          </p:nvPr>
        </p:nvSpPr>
        <p:spPr>
          <a:xfrm>
            <a:off x="360854" y="1412776"/>
            <a:ext cx="11485848" cy="4991751"/>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涡流的理解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产生涡流的两种情况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块状金属放在变化的磁场中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块状金属进出磁场或在非匀强磁场中运动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本质都是由于电磁感应而产生的感应电流，同样遵循法拉第电磁感应定律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产生涡流时的能量转化</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金属块在变化的磁场中，磁场能转化为电能，最终转化为内能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金属块进出磁场或在非匀强磁场中运动，由于克服安培力做功，金属块的机械能转化为电能，最终转化为内能</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89935;FounderCES"/>
          <p:cNvPicPr/>
          <p:nvPr/>
        </p:nvPicPr>
        <p:blipFill>
          <a:blip r:embed="rId1"/>
          <a:stretch>
            <a:fillRect/>
          </a:stretch>
        </p:blipFill>
        <p:spPr>
          <a:xfrm>
            <a:off x="478582" y="927382"/>
            <a:ext cx="1047040" cy="337713"/>
          </a:xfrm>
          <a:prstGeom prst="rect">
            <a:avLst/>
          </a:prstGeom>
        </p:spPr>
      </p:pic>
      <p:pic>
        <p:nvPicPr>
          <p:cNvPr id="4" name="24答案.eps" descr="id:2147489956;FounderCES"/>
          <p:cNvPicPr/>
          <p:nvPr/>
        </p:nvPicPr>
        <p:blipFill>
          <a:blip r:embed="rId2"/>
          <a:stretch>
            <a:fillRect/>
          </a:stretch>
        </p:blipFill>
        <p:spPr>
          <a:xfrm>
            <a:off x="478530" y="5871001"/>
            <a:ext cx="826824" cy="295189"/>
          </a:xfrm>
          <a:prstGeom prst="rect">
            <a:avLst/>
          </a:prstGeom>
        </p:spPr>
      </p:pic>
      <p:sp>
        <p:nvSpPr>
          <p:cNvPr id="5" name="矩形 4"/>
          <p:cNvSpPr/>
          <p:nvPr/>
        </p:nvSpPr>
        <p:spPr>
          <a:xfrm>
            <a:off x="1540040" y="5775647"/>
            <a:ext cx="389850" cy="461665"/>
          </a:xfrm>
          <a:prstGeom prst="rect">
            <a:avLst/>
          </a:prstGeom>
        </p:spPr>
        <p:txBody>
          <a:bodyPr wrap="none">
            <a:spAutoFit/>
          </a:bodyPr>
          <a:lstStyle/>
          <a:p>
            <a:r>
              <a:rPr lang="en-US" altLang="zh-CN" sz="2400" dirty="0">
                <a:solidFill>
                  <a:srgbClr val="000000"/>
                </a:solidFill>
              </a:rPr>
              <a:t>B</a:t>
            </a:r>
            <a:endParaRPr lang="zh-CN" altLang="en-US" sz="2400" dirty="0"/>
          </a:p>
        </p:txBody>
      </p:sp>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图所示为高频电磁炉的工作示意图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电磁炉</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工作</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时产生的电磁波，完全被线圈底部的屏蔽层和</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顶</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上的铁质锅所吸收，不会泄漏，对人体健康无危害</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电磁炉，以下说法正确的是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电磁炉是利用变化的磁场在食物中产生涡流对食物加热的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电磁炉是利用变化的磁场在铁质锅底部产生涡流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使锅底迅速升温</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进而对锅内食物加热的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电磁炉是利用变化的磁场使食物中的极性水分子振动和旋转来对食物加热的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电磁炉跟电炉一样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是让电流通过电阻丝产生热量来对食物加热</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6" name="op39.jpg" descr="id:2147491748;FounderCES"/>
          <p:cNvPicPr/>
          <p:nvPr/>
        </p:nvPicPr>
        <p:blipFill>
          <a:blip r:embed="rId3"/>
          <a:stretch>
            <a:fillRect/>
          </a:stretch>
        </p:blipFill>
        <p:spPr>
          <a:xfrm>
            <a:off x="7967414" y="1096238"/>
            <a:ext cx="3456384" cy="134262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12786</Words>
  <Application>WPS 演示</Application>
  <PresentationFormat>自定义</PresentationFormat>
  <Paragraphs>510</Paragraphs>
  <Slides>58</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58</vt:i4>
      </vt:variant>
    </vt:vector>
  </HeadingPairs>
  <TitlesOfParts>
    <vt:vector size="71" baseType="lpstr">
      <vt:lpstr>Arial</vt:lpstr>
      <vt:lpstr>宋体</vt:lpstr>
      <vt:lpstr>Wingdings</vt:lpstr>
      <vt:lpstr>Times New Roman</vt:lpstr>
      <vt:lpstr>楷体</vt:lpstr>
      <vt:lpstr>微软雅黑</vt:lpstr>
      <vt:lpstr>黑体</vt:lpstr>
      <vt:lpstr>Cambria Math</vt:lpstr>
      <vt:lpstr>Arial Unicode MS</vt:lpstr>
      <vt:lpstr>Calibri</vt:lpstr>
      <vt:lpstr>仿宋</vt:lpstr>
      <vt:lpstr>Book Antiqua</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404</cp:revision>
  <dcterms:created xsi:type="dcterms:W3CDTF">2020-11-06T05:24:00Z</dcterms:created>
  <dcterms:modified xsi:type="dcterms:W3CDTF">2025-08-06T05:58:44Z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2052-12.1.0.22215</vt:lpwstr>
  </property>
  <property fmtid="{D5CDD505-2E9C-101B-9397-08002B2CF9AE}" pid="3" name="ICV">
    <vt:lpwstr>7DFAA5AB7F54476A93EC1D18EC37D20D_12</vt:lpwstr>
  </property>
</Properties>
</file>